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embeddings/Microsoft_Equation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74" r:id="rId1"/>
  </p:sldMasterIdLst>
  <p:notesMasterIdLst>
    <p:notesMasterId r:id="rId212"/>
  </p:notesMasterIdLst>
  <p:handoutMasterIdLst>
    <p:handoutMasterId r:id="rId213"/>
  </p:handout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17" r:id="rId9"/>
    <p:sldId id="306" r:id="rId10"/>
    <p:sldId id="304" r:id="rId11"/>
    <p:sldId id="311" r:id="rId12"/>
    <p:sldId id="312" r:id="rId13"/>
    <p:sldId id="313" r:id="rId14"/>
    <p:sldId id="315" r:id="rId15"/>
    <p:sldId id="314" r:id="rId16"/>
    <p:sldId id="318" r:id="rId17"/>
    <p:sldId id="319" r:id="rId18"/>
    <p:sldId id="307" r:id="rId19"/>
    <p:sldId id="316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61" r:id="rId62"/>
    <p:sldId id="362" r:id="rId63"/>
    <p:sldId id="363" r:id="rId64"/>
    <p:sldId id="364" r:id="rId65"/>
    <p:sldId id="365" r:id="rId66"/>
    <p:sldId id="366" r:id="rId67"/>
    <p:sldId id="367" r:id="rId68"/>
    <p:sldId id="368" r:id="rId69"/>
    <p:sldId id="369" r:id="rId70"/>
    <p:sldId id="370" r:id="rId71"/>
    <p:sldId id="371" r:id="rId72"/>
    <p:sldId id="372" r:id="rId73"/>
    <p:sldId id="373" r:id="rId74"/>
    <p:sldId id="374" r:id="rId75"/>
    <p:sldId id="375" r:id="rId76"/>
    <p:sldId id="376" r:id="rId77"/>
    <p:sldId id="377" r:id="rId78"/>
    <p:sldId id="378" r:id="rId79"/>
    <p:sldId id="379" r:id="rId80"/>
    <p:sldId id="380" r:id="rId81"/>
    <p:sldId id="381" r:id="rId82"/>
    <p:sldId id="382" r:id="rId83"/>
    <p:sldId id="383" r:id="rId84"/>
    <p:sldId id="384" r:id="rId85"/>
    <p:sldId id="385" r:id="rId86"/>
    <p:sldId id="386" r:id="rId87"/>
    <p:sldId id="387" r:id="rId88"/>
    <p:sldId id="388" r:id="rId89"/>
    <p:sldId id="389" r:id="rId90"/>
    <p:sldId id="390" r:id="rId91"/>
    <p:sldId id="391" r:id="rId92"/>
    <p:sldId id="392" r:id="rId93"/>
    <p:sldId id="393" r:id="rId94"/>
    <p:sldId id="394" r:id="rId95"/>
    <p:sldId id="395" r:id="rId96"/>
    <p:sldId id="396" r:id="rId97"/>
    <p:sldId id="397" r:id="rId98"/>
    <p:sldId id="398" r:id="rId99"/>
    <p:sldId id="399" r:id="rId100"/>
    <p:sldId id="400" r:id="rId101"/>
    <p:sldId id="401" r:id="rId102"/>
    <p:sldId id="402" r:id="rId103"/>
    <p:sldId id="403" r:id="rId104"/>
    <p:sldId id="404" r:id="rId105"/>
    <p:sldId id="405" r:id="rId106"/>
    <p:sldId id="406" r:id="rId107"/>
    <p:sldId id="407" r:id="rId108"/>
    <p:sldId id="408" r:id="rId109"/>
    <p:sldId id="409" r:id="rId110"/>
    <p:sldId id="410" r:id="rId111"/>
    <p:sldId id="411" r:id="rId112"/>
    <p:sldId id="412" r:id="rId113"/>
    <p:sldId id="413" r:id="rId114"/>
    <p:sldId id="414" r:id="rId115"/>
    <p:sldId id="415" r:id="rId116"/>
    <p:sldId id="416" r:id="rId117"/>
    <p:sldId id="417" r:id="rId118"/>
    <p:sldId id="418" r:id="rId119"/>
    <p:sldId id="419" r:id="rId120"/>
    <p:sldId id="420" r:id="rId121"/>
    <p:sldId id="421" r:id="rId122"/>
    <p:sldId id="422" r:id="rId123"/>
    <p:sldId id="423" r:id="rId124"/>
    <p:sldId id="424" r:id="rId125"/>
    <p:sldId id="425" r:id="rId126"/>
    <p:sldId id="426" r:id="rId127"/>
    <p:sldId id="427" r:id="rId128"/>
    <p:sldId id="428" r:id="rId129"/>
    <p:sldId id="429" r:id="rId130"/>
    <p:sldId id="430" r:id="rId131"/>
    <p:sldId id="431" r:id="rId132"/>
    <p:sldId id="432" r:id="rId133"/>
    <p:sldId id="433" r:id="rId134"/>
    <p:sldId id="434" r:id="rId135"/>
    <p:sldId id="435" r:id="rId136"/>
    <p:sldId id="436" r:id="rId137"/>
    <p:sldId id="437" r:id="rId138"/>
    <p:sldId id="438" r:id="rId139"/>
    <p:sldId id="439" r:id="rId140"/>
    <p:sldId id="440" r:id="rId141"/>
    <p:sldId id="441" r:id="rId142"/>
    <p:sldId id="442" r:id="rId143"/>
    <p:sldId id="443" r:id="rId144"/>
    <p:sldId id="444" r:id="rId145"/>
    <p:sldId id="445" r:id="rId146"/>
    <p:sldId id="446" r:id="rId147"/>
    <p:sldId id="447" r:id="rId148"/>
    <p:sldId id="448" r:id="rId149"/>
    <p:sldId id="449" r:id="rId150"/>
    <p:sldId id="450" r:id="rId151"/>
    <p:sldId id="451" r:id="rId152"/>
    <p:sldId id="452" r:id="rId153"/>
    <p:sldId id="453" r:id="rId154"/>
    <p:sldId id="454" r:id="rId155"/>
    <p:sldId id="455" r:id="rId156"/>
    <p:sldId id="456" r:id="rId157"/>
    <p:sldId id="457" r:id="rId158"/>
    <p:sldId id="458" r:id="rId159"/>
    <p:sldId id="459" r:id="rId160"/>
    <p:sldId id="460" r:id="rId161"/>
    <p:sldId id="461" r:id="rId162"/>
    <p:sldId id="462" r:id="rId163"/>
    <p:sldId id="463" r:id="rId164"/>
    <p:sldId id="464" r:id="rId165"/>
    <p:sldId id="465" r:id="rId166"/>
    <p:sldId id="466" r:id="rId167"/>
    <p:sldId id="467" r:id="rId168"/>
    <p:sldId id="468" r:id="rId169"/>
    <p:sldId id="469" r:id="rId170"/>
    <p:sldId id="470" r:id="rId171"/>
    <p:sldId id="471" r:id="rId172"/>
    <p:sldId id="472" r:id="rId173"/>
    <p:sldId id="473" r:id="rId174"/>
    <p:sldId id="474" r:id="rId175"/>
    <p:sldId id="475" r:id="rId176"/>
    <p:sldId id="476" r:id="rId177"/>
    <p:sldId id="477" r:id="rId178"/>
    <p:sldId id="478" r:id="rId179"/>
    <p:sldId id="479" r:id="rId180"/>
    <p:sldId id="480" r:id="rId181"/>
    <p:sldId id="481" r:id="rId182"/>
    <p:sldId id="482" r:id="rId183"/>
    <p:sldId id="483" r:id="rId184"/>
    <p:sldId id="484" r:id="rId185"/>
    <p:sldId id="485" r:id="rId186"/>
    <p:sldId id="486" r:id="rId187"/>
    <p:sldId id="487" r:id="rId188"/>
    <p:sldId id="488" r:id="rId189"/>
    <p:sldId id="489" r:id="rId190"/>
    <p:sldId id="490" r:id="rId191"/>
    <p:sldId id="491" r:id="rId192"/>
    <p:sldId id="492" r:id="rId193"/>
    <p:sldId id="493" r:id="rId194"/>
    <p:sldId id="494" r:id="rId195"/>
    <p:sldId id="495" r:id="rId196"/>
    <p:sldId id="496" r:id="rId197"/>
    <p:sldId id="497" r:id="rId198"/>
    <p:sldId id="498" r:id="rId199"/>
    <p:sldId id="499" r:id="rId200"/>
    <p:sldId id="500" r:id="rId201"/>
    <p:sldId id="501" r:id="rId202"/>
    <p:sldId id="502" r:id="rId203"/>
    <p:sldId id="503" r:id="rId204"/>
    <p:sldId id="504" r:id="rId205"/>
    <p:sldId id="505" r:id="rId206"/>
    <p:sldId id="506" r:id="rId207"/>
    <p:sldId id="507" r:id="rId208"/>
    <p:sldId id="508" r:id="rId209"/>
    <p:sldId id="509" r:id="rId210"/>
    <p:sldId id="510" r:id="rId2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849" autoAdjust="0"/>
  </p:normalViewPr>
  <p:slideViewPr>
    <p:cSldViewPr snapToGrid="0" snapToObjects="1">
      <p:cViewPr varScale="1">
        <p:scale>
          <a:sx n="94" d="100"/>
          <a:sy n="94" d="100"/>
        </p:scale>
        <p:origin x="-12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notesMaster" Target="notesMasters/notesMaster1.xml"/><Relationship Id="rId213" Type="http://schemas.openxmlformats.org/officeDocument/2006/relationships/handoutMaster" Target="handoutMasters/handout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printerSettings" Target="printerSettings/printerSettings1.bin"/><Relationship Id="rId215" Type="http://schemas.openxmlformats.org/officeDocument/2006/relationships/commentAuthors" Target="commentAuthors.xml"/><Relationship Id="rId216" Type="http://schemas.openxmlformats.org/officeDocument/2006/relationships/presProps" Target="presProps.xml"/><Relationship Id="rId217" Type="http://schemas.openxmlformats.org/officeDocument/2006/relationships/viewProps" Target="viewProps.xml"/><Relationship Id="rId218" Type="http://schemas.openxmlformats.org/officeDocument/2006/relationships/theme" Target="theme/theme1.xml"/><Relationship Id="rId2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E290-E0F5-444C-B849-A8F17CD4104C}" type="datetimeFigureOut">
              <a:rPr lang="en-US" smtClean="0"/>
              <a:t>9/10/14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D704-5A6D-8C4E-9C75-1CF44055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2DEDD-CB19-7B41-B3A3-96A46A86F849}" type="datetime2">
              <a:rPr lang="en-US" smtClean="0"/>
              <a:t>Wednesday, September 10,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865" y="161144"/>
            <a:ext cx="2335031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799" y="161144"/>
            <a:ext cx="5905425" cy="620877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1865" y="1625600"/>
            <a:ext cx="2335032" cy="474856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34249-5D60-BD48-9430-4EF007AF400D}" type="datetime2">
              <a:rPr lang="en-US" smtClean="0"/>
              <a:t>Wednesday, September 10,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775010" y="161144"/>
            <a:ext cx="0" cy="620877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81" y="160020"/>
            <a:ext cx="2338015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09" y="160020"/>
            <a:ext cx="6018615" cy="6178637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1865" y="1663700"/>
            <a:ext cx="2335031" cy="47127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5E542-A13C-E44E-916E-DF7B9A8E3F09}" type="datetime2">
              <a:rPr lang="en-US" smtClean="0"/>
              <a:t>Wednesday, September 10,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A4089-3FA6-DA44-A92F-F4C87E6D07AA}" type="datetime2">
              <a:rPr lang="en-US" smtClean="0"/>
              <a:t>Wednesday, September 10,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825" y="5080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1865" y="508000"/>
            <a:ext cx="6405635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1F4-FFF7-1140-A9B0-DE312B5E0315}" type="datetime2">
              <a:rPr lang="en-US" smtClean="0"/>
              <a:t>Wednesday, September 10,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C820-7D2F-7547-92A0-CA2F5575EC8E}" type="datetime2">
              <a:rPr lang="en-US" smtClean="0"/>
              <a:t>Wednesday, September 10,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10,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04298-9889-6044-AADE-5A8A0C8DAB00}" type="datetime2">
              <a:rPr lang="en-US" smtClean="0"/>
              <a:t>Wednesday, September 10,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261865" y="2198574"/>
            <a:ext cx="861536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261865" y="3583427"/>
            <a:ext cx="8615360" cy="11366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261865" y="5043465"/>
            <a:ext cx="8615360" cy="113679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866" y="935846"/>
            <a:ext cx="41148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935846"/>
            <a:ext cx="4140124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592EE007-6836-D34C-883E-7D9BE6B19AD8}" type="datetime2">
              <a:rPr lang="en-US" smtClean="0"/>
              <a:t>Wednesday, September 10,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61865" y="4829213"/>
            <a:ext cx="861536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61865" y="4238625"/>
            <a:ext cx="8615359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31F4D-3A8F-494F-9DA4-6D73DACAD5D1}" type="datetime2">
              <a:rPr lang="en-US" smtClean="0"/>
              <a:t>Wednesday, September 10,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5844E-F6D4-C242-9BCC-77A036DD24A6}" type="datetime2">
              <a:rPr lang="en-US" smtClean="0"/>
              <a:t>Wednesday, September 10,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1118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261865" y="2198574"/>
            <a:ext cx="8615360" cy="11190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261865" y="3583427"/>
            <a:ext cx="861536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261865" y="5043465"/>
            <a:ext cx="861536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D80D-A392-4247-AFBC-7102743F1A84}" type="datetime2">
              <a:rPr lang="en-US" smtClean="0"/>
              <a:t>Wednesday, September 10,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866" y="935846"/>
            <a:ext cx="41148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099" y="935846"/>
            <a:ext cx="4140125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DD7491D7-24E7-A845-B857-101B96DD94D1}" type="datetime2">
              <a:rPr lang="en-US" smtClean="0"/>
              <a:t>Wednesday, September 10,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865" y="914400"/>
            <a:ext cx="411480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1865" y="1714500"/>
            <a:ext cx="4114800" cy="46751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7100" y="914400"/>
            <a:ext cx="4140125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7100" y="1714500"/>
            <a:ext cx="4140125" cy="46751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F258E-1154-2B41-97B4-5D60F887F20A}" type="datetime2">
              <a:rPr lang="en-US" smtClean="0"/>
              <a:t>Wednesday, September 10,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866" y="935846"/>
            <a:ext cx="41148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935846"/>
            <a:ext cx="4140124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06932C20-E70C-D041-A342-6272B8A473D0}" type="datetime2">
              <a:rPr lang="en-US" smtClean="0"/>
              <a:t>Wednesday, September 10,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61865" y="4829213"/>
            <a:ext cx="861536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61865" y="4238625"/>
            <a:ext cx="8615359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22B7F-F398-0E49-A1CC-774D006199D8}" type="datetime2">
              <a:rPr lang="en-US" smtClean="0"/>
              <a:t>Wednesday, September 10,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3CBB2-0C37-D048-AB3B-D87682AAF749}" type="datetime2">
              <a:rPr lang="en-US" smtClean="0"/>
              <a:t>Wednesday, September 10,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69775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865" y="6501045"/>
            <a:ext cx="4114800" cy="329184"/>
          </a:xfrm>
          <a:prstGeom prst="rect">
            <a:avLst/>
          </a:prstGeom>
          <a:solidFill>
            <a:srgbClr val="A53926"/>
          </a:solidFill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4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865" y="942770"/>
            <a:ext cx="8615360" cy="5435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7100" y="6501045"/>
            <a:ext cx="272698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F7B06053-71B6-CF4D-A79D-408193CCDC34}" type="datetime2">
              <a:rPr lang="en-US" smtClean="0"/>
              <a:t>Wednesday, September 10, 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46459" y="6506351"/>
            <a:ext cx="1230766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61" r:id="rId14"/>
    <p:sldLayoutId id="2147483973" r:id="rId15"/>
    <p:sldLayoutId id="2147483972" r:id="rId16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0.em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charm.cs.illinois.edu/manuals/html/charm++/manual.html" TargetMode="External"/><Relationship Id="rId3" Type="http://schemas.openxmlformats.org/officeDocument/2006/relationships/hyperlink" Target="http://charm.cs.illinois.edu/manuals/html/charm++/A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9" Type="http://schemas.openxmlformats.org/officeDocument/2006/relationships/image" Target="../media/image34.emf"/><Relationship Id="rId10" Type="http://schemas.openxmlformats.org/officeDocument/2006/relationships/image" Target="../media/image35.emf"/><Relationship Id="rId11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7.emf"/><Relationship Id="rId5" Type="http://schemas.openxmlformats.org/officeDocument/2006/relationships/oleObject" Target="../embeddings/Microsoft_Equation1.bin"/><Relationship Id="rId6" Type="http://schemas.openxmlformats.org/officeDocument/2006/relationships/image" Target="../media/image3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40.emf"/><Relationship Id="rId7" Type="http://schemas.openxmlformats.org/officeDocument/2006/relationships/oleObject" Target="../embeddings/Microsoft_Equation2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4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1281556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Laxmikant</a:t>
            </a:r>
            <a:r>
              <a:rPr lang="en-US" dirty="0" smtClean="0"/>
              <a:t> (Sanjay) </a:t>
            </a:r>
            <a:r>
              <a:rPr lang="en-US" dirty="0" err="1" smtClean="0"/>
              <a:t>Kalé</a:t>
            </a:r>
            <a:r>
              <a:rPr lang="en-US" dirty="0" smtClean="0"/>
              <a:t>,</a:t>
            </a:r>
          </a:p>
          <a:p>
            <a:r>
              <a:rPr lang="en-US" dirty="0" smtClean="0"/>
              <a:t>Nikhil Jain and Michael Robson</a:t>
            </a:r>
          </a:p>
          <a:p>
            <a:endParaRPr lang="en-US" dirty="0" smtClean="0"/>
          </a:p>
          <a:p>
            <a:r>
              <a:rPr lang="en-US" i="1" dirty="0" smtClean="0"/>
              <a:t>Theme by: Shanna </a:t>
            </a:r>
            <a:r>
              <a:rPr lang="en-US" i="1" dirty="0" err="1" smtClean="0"/>
              <a:t>DeSouza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1404938" y="4431272"/>
            <a:ext cx="6400800" cy="103041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Parallel Programming Laboratory</a:t>
            </a:r>
          </a:p>
          <a:p>
            <a:r>
              <a:rPr lang="en-US" sz="2000" dirty="0" smtClean="0"/>
              <a:t>University of Illinois at Urbana-Champaign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4099127"/>
            <a:ext cx="861536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866" y="2256164"/>
            <a:ext cx="4114800" cy="235073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 smtClean="0">
                <a:latin typeface="Consolas"/>
                <a:cs typeface="Consolas"/>
              </a:rPr>
              <a:t>class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MyChare</a:t>
            </a:r>
            <a:r>
              <a:rPr lang="en-US" sz="2000" dirty="0">
                <a:latin typeface="Consolas"/>
                <a:cs typeface="Consolas"/>
              </a:rPr>
              <a:t> : </a:t>
            </a:r>
            <a:r>
              <a:rPr lang="en-US" sz="2000" b="1" dirty="0" smtClean="0">
                <a:latin typeface="Consolas"/>
                <a:cs typeface="Consolas"/>
              </a:rPr>
              <a:t>public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CBase_MyChare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</a:t>
            </a:r>
            <a:r>
              <a:rPr lang="en-US" sz="2000" b="1" dirty="0" smtClean="0">
                <a:latin typeface="Consolas"/>
                <a:cs typeface="Consolas"/>
              </a:rPr>
              <a:t>int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a;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/>
                <a:cs typeface="Consolas"/>
              </a:rPr>
              <a:t>    float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b;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/>
                <a:cs typeface="Consolas"/>
              </a:rPr>
              <a:t>    char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c;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/>
                <a:cs typeface="Consolas"/>
              </a:rPr>
              <a:t>    </a:t>
            </a:r>
            <a:r>
              <a:rPr lang="en-US" sz="2100" b="1" dirty="0" smtClean="0">
                <a:latin typeface="Consolas"/>
                <a:cs typeface="Consolas"/>
              </a:rPr>
              <a:t>float</a:t>
            </a:r>
            <a:r>
              <a:rPr lang="en-US" sz="1700" dirty="0" smtClean="0">
                <a:latin typeface="Consolas"/>
                <a:cs typeface="Consolas"/>
              </a:rPr>
              <a:t> </a:t>
            </a:r>
            <a:r>
              <a:rPr lang="en-US" sz="1700" dirty="0" err="1">
                <a:latin typeface="Consolas"/>
                <a:cs typeface="Consolas"/>
              </a:rPr>
              <a:t>localArray</a:t>
            </a:r>
            <a:r>
              <a:rPr lang="en-US" sz="1700" dirty="0">
                <a:latin typeface="Consolas"/>
                <a:cs typeface="Consolas"/>
              </a:rPr>
              <a:t>[</a:t>
            </a:r>
            <a:r>
              <a:rPr lang="en-US" sz="1700" dirty="0" smtClean="0">
                <a:latin typeface="Consolas"/>
                <a:cs typeface="Consolas"/>
              </a:rPr>
              <a:t>LOCAL_SIZE</a:t>
            </a:r>
            <a:r>
              <a:rPr lang="en-US" sz="1700" dirty="0">
                <a:latin typeface="Consolas"/>
                <a:cs typeface="Consolas"/>
              </a:rPr>
              <a:t>];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099" y="2256164"/>
            <a:ext cx="4140125" cy="235073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void</a:t>
            </a:r>
            <a:r>
              <a:rPr lang="en-US" sz="2000" dirty="0">
                <a:latin typeface="Consolas"/>
                <a:cs typeface="Consolas"/>
              </a:rPr>
              <a:t> pup(PUP::</a:t>
            </a:r>
            <a:r>
              <a:rPr lang="en-US" sz="2000" dirty="0" err="1">
                <a:latin typeface="Consolas"/>
                <a:cs typeface="Consolas"/>
              </a:rPr>
              <a:t>er</a:t>
            </a:r>
            <a:r>
              <a:rPr lang="en-US" sz="2000" dirty="0">
                <a:latin typeface="Consolas"/>
                <a:cs typeface="Consolas"/>
              </a:rPr>
              <a:t> &amp;p) {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dirty="0" err="1" smtClean="0">
                <a:latin typeface="Consolas"/>
                <a:cs typeface="Consolas"/>
              </a:rPr>
              <a:t>CBase</a:t>
            </a:r>
            <a:r>
              <a:rPr lang="en-US" sz="2000" dirty="0" err="1">
                <a:latin typeface="Consolas"/>
                <a:cs typeface="Consolas"/>
              </a:rPr>
              <a:t>_</a:t>
            </a:r>
            <a:r>
              <a:rPr lang="en-US" sz="2000" dirty="0" err="1" smtClean="0">
                <a:latin typeface="Consolas"/>
                <a:cs typeface="Consolas"/>
              </a:rPr>
              <a:t>MyChare</a:t>
            </a:r>
            <a:r>
              <a:rPr lang="en-US" sz="2000" dirty="0">
                <a:latin typeface="Consolas"/>
                <a:cs typeface="Consolas"/>
              </a:rPr>
              <a:t>::pup(p);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p </a:t>
            </a:r>
            <a:r>
              <a:rPr lang="en-US" sz="2000" dirty="0">
                <a:latin typeface="Consolas"/>
                <a:cs typeface="Consolas"/>
              </a:rPr>
              <a:t>| a;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p </a:t>
            </a:r>
            <a:r>
              <a:rPr lang="en-US" sz="2000" dirty="0">
                <a:latin typeface="Consolas"/>
                <a:cs typeface="Consolas"/>
              </a:rPr>
              <a:t>| b;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p </a:t>
            </a:r>
            <a:r>
              <a:rPr lang="en-US" sz="2000" dirty="0">
                <a:latin typeface="Consolas"/>
                <a:cs typeface="Consolas"/>
              </a:rPr>
              <a:t>| c;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</a:t>
            </a:r>
            <a:r>
              <a:rPr lang="en-US" sz="2100" dirty="0" smtClean="0">
                <a:latin typeface="Consolas"/>
                <a:cs typeface="Consolas"/>
              </a:rPr>
              <a:t>p</a:t>
            </a:r>
            <a:r>
              <a:rPr lang="en-US" sz="2100" dirty="0">
                <a:latin typeface="Consolas"/>
                <a:cs typeface="Consolas"/>
              </a:rPr>
              <a:t>(</a:t>
            </a:r>
            <a:r>
              <a:rPr lang="en-US" sz="2100" dirty="0" err="1">
                <a:latin typeface="Consolas"/>
                <a:cs typeface="Consolas"/>
              </a:rPr>
              <a:t>localArray</a:t>
            </a:r>
            <a:r>
              <a:rPr lang="en-US" sz="2100" dirty="0">
                <a:latin typeface="Consolas"/>
                <a:cs typeface="Consolas"/>
              </a:rPr>
              <a:t>, </a:t>
            </a:r>
            <a:r>
              <a:rPr lang="en-US" sz="2100" dirty="0" smtClean="0">
                <a:latin typeface="Consolas"/>
                <a:cs typeface="Consolas"/>
              </a:rPr>
              <a:t>LOCAL_SIZE</a:t>
            </a:r>
            <a:r>
              <a:rPr lang="en-US" sz="2100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74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865" y="2417704"/>
            <a:ext cx="4114800" cy="206315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class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 : </a:t>
            </a:r>
            <a:r>
              <a:rPr lang="en-US" b="1" dirty="0">
                <a:latin typeface="Consolas"/>
                <a:cs typeface="Consolas"/>
              </a:rPr>
              <a:t>public </a:t>
            </a:r>
            <a:endParaRPr lang="en-US" b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CBase_MyChare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heapArraySize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float</a:t>
            </a:r>
            <a:r>
              <a:rPr lang="en-US" b="1" dirty="0">
                <a:latin typeface="Consolas"/>
                <a:cs typeface="Consolas"/>
              </a:rPr>
              <a:t>∗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heapArray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MyClass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∗pointer;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r>
              <a:rPr lang="en-US" dirty="0">
                <a:latin typeface="Consolas"/>
                <a:cs typeface="Consolas"/>
              </a:rPr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void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pup(PUP::</a:t>
            </a:r>
            <a:r>
              <a:rPr lang="en-US" dirty="0" err="1">
                <a:latin typeface="Consolas"/>
                <a:cs typeface="Consolas"/>
              </a:rPr>
              <a:t>er</a:t>
            </a:r>
            <a:r>
              <a:rPr lang="en-US" dirty="0">
                <a:latin typeface="Consolas"/>
                <a:cs typeface="Consolas"/>
              </a:rPr>
              <a:t> &amp;p)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CBase_MyChare</a:t>
            </a:r>
            <a:r>
              <a:rPr lang="en-US" dirty="0">
                <a:latin typeface="Consolas"/>
                <a:cs typeface="Consolas"/>
              </a:rPr>
              <a:t>::pup(p);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p </a:t>
            </a:r>
            <a:r>
              <a:rPr lang="en-US" dirty="0">
                <a:latin typeface="Consolas"/>
                <a:cs typeface="Consolas"/>
              </a:rPr>
              <a:t>| </a:t>
            </a:r>
            <a:r>
              <a:rPr lang="en-US" dirty="0" err="1">
                <a:latin typeface="Consolas"/>
                <a:cs typeface="Consolas"/>
              </a:rPr>
              <a:t>heapArraySize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p.isUnpacking</a:t>
            </a:r>
            <a:r>
              <a:rPr lang="en-US" dirty="0">
                <a:latin typeface="Consolas"/>
                <a:cs typeface="Consolas"/>
              </a:rPr>
              <a:t>())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 err="1" smtClean="0">
                <a:latin typeface="Consolas"/>
                <a:cs typeface="Consolas"/>
              </a:rPr>
              <a:t>heapArray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= </a:t>
            </a:r>
            <a:r>
              <a:rPr lang="en-US" b="1" dirty="0" smtClean="0">
                <a:latin typeface="Consolas"/>
                <a:cs typeface="Consolas"/>
              </a:rPr>
              <a:t>new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float</a:t>
            </a:r>
            <a:r>
              <a:rPr lang="en-US" dirty="0" smtClean="0">
                <a:latin typeface="Consolas"/>
                <a:cs typeface="Consolas"/>
              </a:rPr>
              <a:t>[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heapArraySize</a:t>
            </a:r>
            <a:r>
              <a:rPr lang="en-US" dirty="0" smtClean="0">
                <a:latin typeface="Consolas"/>
                <a:cs typeface="Consolas"/>
              </a:rPr>
              <a:t>];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p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heapArray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err="1">
                <a:latin typeface="Consolas"/>
                <a:cs typeface="Consolas"/>
              </a:rPr>
              <a:t>heapArraySize</a:t>
            </a:r>
            <a:r>
              <a:rPr lang="en-US" dirty="0">
                <a:latin typeface="Consolas"/>
                <a:cs typeface="Consolas"/>
              </a:rPr>
              <a:t>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err="1" smtClean="0">
                <a:latin typeface="Consolas"/>
                <a:cs typeface="Consolas"/>
              </a:rPr>
              <a:t>bool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isNull</a:t>
            </a:r>
            <a:r>
              <a:rPr lang="en-US" dirty="0">
                <a:latin typeface="Consolas"/>
                <a:cs typeface="Consolas"/>
              </a:rPr>
              <a:t> = !pointer;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p </a:t>
            </a:r>
            <a:r>
              <a:rPr lang="en-US" dirty="0">
                <a:latin typeface="Consolas"/>
                <a:cs typeface="Consolas"/>
              </a:rPr>
              <a:t>| </a:t>
            </a:r>
            <a:r>
              <a:rPr lang="en-US" dirty="0" err="1">
                <a:latin typeface="Consolas"/>
                <a:cs typeface="Consolas"/>
              </a:rPr>
              <a:t>isNull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(!</a:t>
            </a:r>
            <a:r>
              <a:rPr lang="en-US" dirty="0" err="1">
                <a:latin typeface="Consolas"/>
                <a:cs typeface="Consolas"/>
              </a:rPr>
              <a:t>isNull</a:t>
            </a:r>
            <a:r>
              <a:rPr lang="en-US" dirty="0">
                <a:latin typeface="Consolas"/>
                <a:cs typeface="Consolas"/>
              </a:rPr>
              <a:t>) </a:t>
            </a:r>
            <a:r>
              <a:rPr lang="en-US" dirty="0" smtClean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sz="2600" b="1" dirty="0" smtClean="0">
                <a:latin typeface="Consolas"/>
                <a:cs typeface="Consolas"/>
              </a:rPr>
              <a:t>if</a:t>
            </a:r>
            <a:r>
              <a:rPr lang="en-US" sz="2600" dirty="0" smtClean="0">
                <a:latin typeface="Consolas"/>
                <a:cs typeface="Consolas"/>
              </a:rPr>
              <a:t>(</a:t>
            </a:r>
            <a:r>
              <a:rPr lang="en-US" sz="2600" dirty="0" err="1" smtClean="0">
                <a:latin typeface="Consolas"/>
                <a:cs typeface="Consolas"/>
              </a:rPr>
              <a:t>p.isUnpacking</a:t>
            </a:r>
            <a:r>
              <a:rPr lang="en-US" sz="2600" dirty="0" smtClean="0">
                <a:latin typeface="Consolas"/>
                <a:cs typeface="Consolas"/>
              </a:rPr>
              <a:t>()) pointer =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new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MyClass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p | ∗pointer;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}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68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PUP: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variables are added to an object, update the PUP routine</a:t>
            </a:r>
          </a:p>
          <a:p>
            <a:r>
              <a:rPr lang="en-US" dirty="0"/>
              <a:t>If the object allocates data on the heap, copy it recursively, not just the pointer</a:t>
            </a:r>
          </a:p>
          <a:p>
            <a:r>
              <a:rPr lang="en-US" dirty="0"/>
              <a:t>Remember to allocate memory while unpacking</a:t>
            </a:r>
          </a:p>
          <a:p>
            <a:r>
              <a:rPr lang="en-US" dirty="0"/>
              <a:t>Sizing, Packing, and Unpacking must scan the variables in the same order</a:t>
            </a:r>
          </a:p>
          <a:p>
            <a:r>
              <a:rPr lang="en-US" dirty="0"/>
              <a:t>Test PUP routines with +balancer </a:t>
            </a:r>
            <a:r>
              <a:rPr lang="en-US" dirty="0" err="1"/>
              <a:t>RotateLB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1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Fault Tolerance in Charm++/AMPI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Approaches:</a:t>
            </a:r>
          </a:p>
          <a:p>
            <a:pPr lvl="1"/>
            <a:r>
              <a:rPr lang="en-US" dirty="0" smtClean="0"/>
              <a:t>Disk</a:t>
            </a:r>
            <a:r>
              <a:rPr lang="en-US" dirty="0"/>
              <a:t>-based checkpoint/restart</a:t>
            </a:r>
          </a:p>
          <a:p>
            <a:pPr lvl="1"/>
            <a:r>
              <a:rPr lang="en-US" dirty="0" smtClean="0"/>
              <a:t>In</a:t>
            </a:r>
            <a:r>
              <a:rPr lang="en-US" dirty="0"/>
              <a:t>-memory double checkpoint/restart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Proactive object evacuation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Message-logging for scalable fault tolerance</a:t>
            </a:r>
          </a:p>
          <a:p>
            <a:r>
              <a:rPr lang="en-US" dirty="0"/>
              <a:t>Common Features: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checkpoint</a:t>
            </a:r>
          </a:p>
          <a:p>
            <a:pPr lvl="1"/>
            <a:r>
              <a:rPr lang="en-US" dirty="0" smtClean="0"/>
              <a:t>Migrate</a:t>
            </a:r>
            <a:r>
              <a:rPr lang="en-US" dirty="0"/>
              <a:t>-to-disk leverages object-migration capabilities </a:t>
            </a:r>
            <a:endParaRPr lang="en-US" dirty="0" smtClean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dynamic runtime capabilities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in concert with load-balancing schemes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59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Checkpointing</a:t>
            </a:r>
            <a:r>
              <a:rPr lang="en-US" dirty="0"/>
              <a:t> to the file system : Split Execution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2918154"/>
          </a:xfrm>
        </p:spPr>
        <p:txBody>
          <a:bodyPr/>
          <a:lstStyle/>
          <a:p>
            <a:r>
              <a:rPr lang="en-US" dirty="0"/>
              <a:t>The common form of </a:t>
            </a:r>
            <a:r>
              <a:rPr lang="en-US" dirty="0" err="1"/>
              <a:t>checkpointing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job runs for 5 hours, then will continue at the next allocation another day!</a:t>
            </a:r>
          </a:p>
          <a:p>
            <a:r>
              <a:rPr lang="en-US" dirty="0"/>
              <a:t>The existing Charm++ infrastructure for </a:t>
            </a:r>
            <a:r>
              <a:rPr lang="en-US" dirty="0" err="1"/>
              <a:t>chare</a:t>
            </a:r>
            <a:r>
              <a:rPr lang="en-US" dirty="0"/>
              <a:t> migration helps </a:t>
            </a:r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“migrate” </a:t>
            </a:r>
            <a:r>
              <a:rPr lang="en-US" dirty="0" err="1"/>
              <a:t>chares</a:t>
            </a:r>
            <a:r>
              <a:rPr lang="en-US" dirty="0"/>
              <a:t> to disk</a:t>
            </a:r>
          </a:p>
          <a:p>
            <a:r>
              <a:rPr lang="en-US" dirty="0"/>
              <a:t>The call to checkpoint the application is made in the main </a:t>
            </a:r>
            <a:r>
              <a:rPr lang="en-US" dirty="0" err="1"/>
              <a:t>chare</a:t>
            </a:r>
            <a:r>
              <a:rPr lang="en-US" dirty="0"/>
              <a:t> at a synchronization point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261865" y="4128032"/>
            <a:ext cx="8615360" cy="2188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 smtClean="0">
                <a:latin typeface="Consolas"/>
                <a:cs typeface="Consolas"/>
              </a:rPr>
              <a:t>CkCallback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cb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CkIndex</a:t>
            </a:r>
            <a:r>
              <a:rPr lang="en-US" dirty="0" err="1">
                <a:latin typeface="Consolas"/>
                <a:cs typeface="Consolas"/>
              </a:rPr>
              <a:t>_</a:t>
            </a:r>
            <a:r>
              <a:rPr lang="en-US" dirty="0" err="1" smtClean="0">
                <a:latin typeface="Consolas"/>
                <a:cs typeface="Consolas"/>
              </a:rPr>
              <a:t>Hello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SayHi</a:t>
            </a:r>
            <a:r>
              <a:rPr lang="en-US" dirty="0">
                <a:latin typeface="Consolas"/>
                <a:cs typeface="Consolas"/>
              </a:rPr>
              <a:t>(),</a:t>
            </a:r>
            <a:r>
              <a:rPr lang="en-US" dirty="0" err="1">
                <a:latin typeface="Consolas"/>
                <a:cs typeface="Consolas"/>
              </a:rPr>
              <a:t>helloProxy</a:t>
            </a:r>
            <a:r>
              <a:rPr lang="en-US" dirty="0">
                <a:latin typeface="Consolas"/>
                <a:cs typeface="Consolas"/>
              </a:rPr>
              <a:t>);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err="1" smtClean="0">
                <a:latin typeface="Consolas"/>
                <a:cs typeface="Consolas"/>
              </a:rPr>
              <a:t>CkStartCheckpoint</a:t>
            </a:r>
            <a:r>
              <a:rPr lang="en-US" dirty="0" smtClean="0">
                <a:latin typeface="Consolas"/>
                <a:cs typeface="Consolas"/>
              </a:rPr>
              <a:t>(“log”,</a:t>
            </a:r>
            <a:r>
              <a:rPr lang="en-US" dirty="0" err="1">
                <a:latin typeface="Consolas"/>
                <a:cs typeface="Consolas"/>
              </a:rPr>
              <a:t>cb</a:t>
            </a:r>
            <a:r>
              <a:rPr lang="en-US" dirty="0">
                <a:latin typeface="Consolas"/>
                <a:cs typeface="Consolas"/>
              </a:rPr>
              <a:t>)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&gt; ./</a:t>
            </a:r>
            <a:r>
              <a:rPr lang="en-US" dirty="0" err="1">
                <a:latin typeface="Consolas"/>
                <a:cs typeface="Consolas"/>
              </a:rPr>
              <a:t>charmrun</a:t>
            </a:r>
            <a:r>
              <a:rPr lang="en-US" dirty="0">
                <a:latin typeface="Consolas"/>
                <a:cs typeface="Consolas"/>
              </a:rPr>
              <a:t> hello +p4 +restart log</a:t>
            </a:r>
          </a:p>
        </p:txBody>
      </p:sp>
    </p:spTree>
    <p:extLst>
      <p:ext uri="{BB962C8B-B14F-4D97-AF65-F5344CB8AC3E}">
        <p14:creationId xmlns:p14="http://schemas.microsoft.com/office/powerpoint/2010/main" val="1454641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</a:t>
            </a:r>
            <a:r>
              <a:rPr lang="en-US" dirty="0" smtClean="0"/>
              <a:t>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smtClean="0"/>
              <a:t>Migratability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</a:t>
            </a:r>
            <a:r>
              <a:rPr lang="en-US" dirty="0" smtClean="0"/>
              <a:t>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104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Chares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chare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chares have a life-cycle</a:t>
            </a:r>
          </a:p>
          <a:p>
            <a:r>
              <a:rPr lang="en-US" dirty="0"/>
              <a:t>How to express the life-cycle of a chare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</a:t>
            </a:r>
            <a:r>
              <a:rPr lang="en-US" dirty="0" smtClean="0"/>
              <a:t>. </a:t>
            </a:r>
            <a:r>
              <a:rPr lang="en-US" dirty="0"/>
              <a:t>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4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mainmodule</a:t>
            </a:r>
            <a:r>
              <a:rPr lang="en-US" sz="2000" dirty="0">
                <a:latin typeface="Consolas"/>
                <a:cs typeface="Consolas"/>
              </a:rPr>
              <a:t> fib {</a:t>
            </a:r>
          </a:p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 </a:t>
            </a:r>
            <a:r>
              <a:rPr lang="en-US" sz="2000" b="1" dirty="0" smtClean="0">
                <a:latin typeface="Consolas"/>
                <a:cs typeface="Consolas"/>
              </a:rPr>
              <a:t>   mainchare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dirty="0">
                <a:latin typeface="Consolas"/>
                <a:cs typeface="Consolas"/>
              </a:rPr>
              <a:t>Main(</a:t>
            </a:r>
            <a:r>
              <a:rPr lang="en-US" sz="2000" dirty="0" err="1">
                <a:latin typeface="Consolas"/>
                <a:cs typeface="Consolas"/>
              </a:rPr>
              <a:t>CkArgMsg</a:t>
            </a:r>
            <a:r>
              <a:rPr lang="en-US" sz="2000" dirty="0" smtClean="0">
                <a:latin typeface="Consolas"/>
                <a:cs typeface="Consolas"/>
              </a:rPr>
              <a:t>∗ </a:t>
            </a:r>
            <a:r>
              <a:rPr lang="en-US" sz="2000" dirty="0">
                <a:latin typeface="Consolas"/>
                <a:cs typeface="Consolas"/>
              </a:rPr>
              <a:t>m);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}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</a:t>
            </a:r>
            <a:r>
              <a:rPr lang="en-US" sz="2000" b="1" dirty="0" smtClean="0">
                <a:latin typeface="Consolas"/>
                <a:cs typeface="Consolas"/>
              </a:rPr>
              <a:t>chare </a:t>
            </a:r>
            <a:r>
              <a:rPr lang="en-US" sz="2000" dirty="0">
                <a:latin typeface="Consolas"/>
                <a:cs typeface="Consolas"/>
              </a:rPr>
              <a:t>Fib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dirty="0">
                <a:latin typeface="Consolas"/>
                <a:cs typeface="Consolas"/>
              </a:rPr>
              <a:t>Fib(</a:t>
            </a:r>
            <a:r>
              <a:rPr lang="en-US" sz="2000" b="1" dirty="0">
                <a:latin typeface="Consolas"/>
                <a:cs typeface="Consolas"/>
              </a:rPr>
              <a:t>int</a:t>
            </a:r>
            <a:r>
              <a:rPr lang="en-US" sz="2000" dirty="0">
                <a:latin typeface="Consolas"/>
                <a:cs typeface="Consolas"/>
              </a:rPr>
              <a:t> n, </a:t>
            </a:r>
            <a:r>
              <a:rPr lang="en-US" sz="2000" b="1" dirty="0">
                <a:latin typeface="Consolas"/>
                <a:cs typeface="Consolas"/>
              </a:rPr>
              <a:t>bool</a:t>
            </a:r>
            <a:r>
              <a:rPr lang="en-US" sz="2000" dirty="0">
                <a:latin typeface="Consolas"/>
                <a:cs typeface="Consolas"/>
              </a:rPr>
              <a:t> isRoot, </a:t>
            </a:r>
            <a:r>
              <a:rPr lang="en-US" sz="2000" dirty="0" smtClean="0">
                <a:latin typeface="Consolas"/>
                <a:cs typeface="Consolas"/>
              </a:rPr>
              <a:t>CProxy_Fib </a:t>
            </a:r>
            <a:r>
              <a:rPr lang="en-US" sz="2000" dirty="0">
                <a:latin typeface="Consolas"/>
                <a:cs typeface="Consolas"/>
              </a:rPr>
              <a:t>parent);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b="1" dirty="0">
                <a:latin typeface="Consolas"/>
                <a:cs typeface="Consolas"/>
              </a:rPr>
              <a:t>void </a:t>
            </a:r>
            <a:r>
              <a:rPr lang="en-US" sz="2000" dirty="0">
                <a:latin typeface="Consolas"/>
                <a:cs typeface="Consolas"/>
              </a:rPr>
              <a:t>respond(</a:t>
            </a:r>
            <a:r>
              <a:rPr lang="en-US" sz="2000" b="1" dirty="0">
                <a:latin typeface="Consolas"/>
                <a:cs typeface="Consolas"/>
              </a:rPr>
              <a:t>int </a:t>
            </a:r>
            <a:r>
              <a:rPr lang="en-US" sz="2000" dirty="0">
                <a:latin typeface="Consolas"/>
                <a:cs typeface="Consolas"/>
              </a:rPr>
              <a:t>value);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}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};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0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97219"/>
          </a:xfrm>
        </p:spPr>
        <p:txBody>
          <a:bodyPr>
            <a:noAutofit/>
          </a:bodyPr>
          <a:lstStyle/>
          <a:p>
            <a:r>
              <a:rPr lang="en-US" sz="2800" spc="-10" dirty="0">
                <a:solidFill>
                  <a:srgbClr val="CC0000"/>
                </a:solidFill>
              </a:rPr>
              <a:t>Fi</a:t>
            </a:r>
            <a:r>
              <a:rPr lang="en-US" sz="2800" spc="25" dirty="0">
                <a:solidFill>
                  <a:srgbClr val="CC0000"/>
                </a:solidFill>
              </a:rPr>
              <a:t>b</a:t>
            </a:r>
            <a:r>
              <a:rPr lang="en-US" sz="2800" spc="0" dirty="0">
                <a:solidFill>
                  <a:srgbClr val="CC0000"/>
                </a:solidFill>
              </a:rPr>
              <a:t>onacci</a:t>
            </a:r>
            <a:r>
              <a:rPr lang="en-US" sz="2800" spc="120" dirty="0">
                <a:solidFill>
                  <a:srgbClr val="CC0000"/>
                </a:solidFill>
              </a:rPr>
              <a:t> </a:t>
            </a:r>
            <a:r>
              <a:rPr lang="en-US" sz="2800" spc="-10" dirty="0">
                <a:solidFill>
                  <a:srgbClr val="CC0000"/>
                </a:solidFill>
              </a:rPr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408047"/>
            <a:ext cx="8580958" cy="609299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 smtClean="0">
                <a:latin typeface="Consolas"/>
                <a:cs typeface="Consolas"/>
              </a:rPr>
              <a:t>class </a:t>
            </a:r>
            <a:r>
              <a:rPr lang="en-US" sz="1600" dirty="0" smtClean="0">
                <a:latin typeface="Consolas"/>
                <a:cs typeface="Consolas"/>
              </a:rPr>
              <a:t>Main : </a:t>
            </a:r>
            <a:r>
              <a:rPr lang="en-US" sz="1600" b="1" dirty="0" smtClean="0">
                <a:latin typeface="Consolas"/>
                <a:cs typeface="Consolas"/>
              </a:rPr>
              <a:t>public </a:t>
            </a:r>
            <a:r>
              <a:rPr lang="en-US" sz="1600" dirty="0" smtClean="0">
                <a:latin typeface="Consolas"/>
                <a:cs typeface="Consolas"/>
              </a:rPr>
              <a:t>CBase_Main {</a:t>
            </a:r>
          </a:p>
          <a:p>
            <a:pPr marL="0" indent="0">
              <a:buNone/>
            </a:pPr>
            <a:r>
              <a:rPr lang="en-US" sz="1600" b="1" dirty="0" smtClean="0">
                <a:latin typeface="Consolas"/>
                <a:cs typeface="Consolas"/>
              </a:rPr>
              <a:t>public</a:t>
            </a:r>
            <a:r>
              <a:rPr lang="en-US" sz="1600" dirty="0">
                <a:latin typeface="Consolas"/>
                <a:cs typeface="Consolas"/>
              </a:rPr>
              <a:t>: Main(CkArgMsg∗  m)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CProxy_Fib</a:t>
            </a:r>
            <a:r>
              <a:rPr lang="en-US" sz="1600" dirty="0">
                <a:latin typeface="Consolas"/>
                <a:cs typeface="Consolas"/>
              </a:rPr>
              <a:t>::ckNew(atoi(m−&gt;argv[1]), </a:t>
            </a:r>
            <a:r>
              <a:rPr lang="en-US" sz="1600" b="1" dirty="0">
                <a:latin typeface="Consolas"/>
                <a:cs typeface="Consolas"/>
              </a:rPr>
              <a:t>true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smtClean="0">
                <a:latin typeface="Consolas"/>
                <a:cs typeface="Consolas"/>
              </a:rPr>
              <a:t>CProxy_Fib</a:t>
            </a:r>
            <a:r>
              <a:rPr lang="en-US" sz="1600" dirty="0">
                <a:latin typeface="Consolas"/>
                <a:cs typeface="Consolas"/>
              </a:rPr>
              <a:t>());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}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b="1" dirty="0">
                <a:latin typeface="Consolas"/>
                <a:cs typeface="Consolas"/>
              </a:rPr>
              <a:t>class </a:t>
            </a:r>
            <a:r>
              <a:rPr lang="en-US" sz="1600" dirty="0">
                <a:latin typeface="Consolas"/>
                <a:cs typeface="Consolas"/>
              </a:rPr>
              <a:t>Fib : </a:t>
            </a:r>
            <a:r>
              <a:rPr lang="en-US" sz="1600" b="1" dirty="0">
                <a:latin typeface="Consolas"/>
                <a:cs typeface="Consolas"/>
              </a:rPr>
              <a:t>public </a:t>
            </a:r>
            <a:r>
              <a:rPr lang="en-US" sz="1600" dirty="0" smtClean="0">
                <a:latin typeface="Consolas"/>
                <a:cs typeface="Consolas"/>
              </a:rPr>
              <a:t>CBase_Fib </a:t>
            </a:r>
            <a:r>
              <a:rPr lang="en-US" sz="16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600" b="1" dirty="0">
                <a:latin typeface="Consolas"/>
                <a:cs typeface="Consolas"/>
              </a:rPr>
              <a:t>public</a:t>
            </a:r>
            <a:r>
              <a:rPr lang="en-US" sz="1600" dirty="0">
                <a:latin typeface="Consolas"/>
                <a:cs typeface="Consolas"/>
              </a:rPr>
              <a:t>: </a:t>
            </a:r>
            <a:r>
              <a:rPr lang="en-US" sz="1600" dirty="0" smtClean="0">
                <a:latin typeface="Consolas"/>
                <a:cs typeface="Consolas"/>
              </a:rPr>
              <a:t>CProxy_Fib </a:t>
            </a:r>
            <a:r>
              <a:rPr lang="en-US" sz="1600" dirty="0">
                <a:latin typeface="Consolas"/>
                <a:cs typeface="Consolas"/>
              </a:rPr>
              <a:t>parent; </a:t>
            </a:r>
            <a:r>
              <a:rPr lang="en-US" sz="1600" b="1" dirty="0">
                <a:latin typeface="Consolas"/>
                <a:cs typeface="Consolas"/>
              </a:rPr>
              <a:t>bool </a:t>
            </a:r>
            <a:r>
              <a:rPr lang="en-US" sz="1600" dirty="0">
                <a:latin typeface="Consolas"/>
                <a:cs typeface="Consolas"/>
              </a:rPr>
              <a:t>isRoot; </a:t>
            </a:r>
            <a:r>
              <a:rPr lang="en-US" sz="1600" b="1" dirty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result, count</a:t>
            </a:r>
            <a:r>
              <a:rPr lang="en-US" sz="16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Fib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b="1" dirty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n, </a:t>
            </a:r>
            <a:r>
              <a:rPr lang="en-US" sz="1600" b="1" dirty="0">
                <a:latin typeface="Consolas"/>
                <a:cs typeface="Consolas"/>
              </a:rPr>
              <a:t>bool </a:t>
            </a:r>
            <a:r>
              <a:rPr lang="en-US" sz="1600" dirty="0" smtClean="0">
                <a:latin typeface="Consolas"/>
                <a:cs typeface="Consolas"/>
              </a:rPr>
              <a:t>isRoot_, CProxy_Fib parent_)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: parent(parent_), </a:t>
            </a:r>
            <a:r>
              <a:rPr lang="en-US" sz="1600" dirty="0" err="1" smtClean="0">
                <a:latin typeface="Consolas"/>
                <a:cs typeface="Consolas"/>
              </a:rPr>
              <a:t>isRoot</a:t>
            </a:r>
            <a:r>
              <a:rPr lang="en-US" sz="1600" dirty="0" smtClean="0">
                <a:latin typeface="Consolas"/>
                <a:cs typeface="Consolas"/>
              </a:rPr>
              <a:t>(</a:t>
            </a:r>
            <a:r>
              <a:rPr lang="en-US" sz="1600" dirty="0" err="1" smtClean="0">
                <a:latin typeface="Consolas"/>
                <a:cs typeface="Consolas"/>
              </a:rPr>
              <a:t>isRoot</a:t>
            </a:r>
            <a:r>
              <a:rPr lang="en-US" sz="1600" dirty="0" smtClean="0">
                <a:latin typeface="Consolas"/>
                <a:cs typeface="Consolas"/>
              </a:rPr>
              <a:t>_), result(0), count(2) {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</a:t>
            </a:r>
            <a:r>
              <a:rPr lang="en-US" sz="1600" b="1" dirty="0" smtClean="0">
                <a:latin typeface="Consolas"/>
                <a:cs typeface="Consolas"/>
              </a:rPr>
              <a:t>if </a:t>
            </a:r>
            <a:r>
              <a:rPr lang="en-US" sz="1600" dirty="0">
                <a:latin typeface="Consolas"/>
                <a:cs typeface="Consolas"/>
              </a:rPr>
              <a:t>(n &lt; 2) respond(n);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</a:t>
            </a:r>
            <a:r>
              <a:rPr lang="en-US" sz="1600" b="1" dirty="0" smtClean="0">
                <a:latin typeface="Consolas"/>
                <a:cs typeface="Consolas"/>
              </a:rPr>
              <a:t>else </a:t>
            </a:r>
            <a:r>
              <a:rPr lang="en-US" sz="16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    CProxy_Fib</a:t>
            </a:r>
            <a:r>
              <a:rPr lang="en-US" sz="1600" dirty="0">
                <a:latin typeface="Consolas"/>
                <a:cs typeface="Consolas"/>
              </a:rPr>
              <a:t>::ckNew(n − 1, </a:t>
            </a:r>
            <a:r>
              <a:rPr lang="en-US" sz="1600" b="1" dirty="0">
                <a:latin typeface="Consolas"/>
                <a:cs typeface="Consolas"/>
              </a:rPr>
              <a:t>false</a:t>
            </a:r>
            <a:r>
              <a:rPr lang="en-US" sz="1600" dirty="0">
                <a:latin typeface="Consolas"/>
                <a:cs typeface="Consolas"/>
              </a:rPr>
              <a:t>, thisProxy);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      CProxy_Fib</a:t>
            </a:r>
            <a:r>
              <a:rPr lang="en-US" sz="1600" dirty="0">
                <a:latin typeface="Consolas"/>
                <a:cs typeface="Consolas"/>
              </a:rPr>
              <a:t>::ckNew(n − 2, </a:t>
            </a:r>
            <a:r>
              <a:rPr lang="en-US" sz="1600" b="1" dirty="0">
                <a:latin typeface="Consolas"/>
                <a:cs typeface="Consolas"/>
              </a:rPr>
              <a:t>false</a:t>
            </a:r>
            <a:r>
              <a:rPr lang="en-US" sz="1600" dirty="0">
                <a:latin typeface="Consolas"/>
                <a:cs typeface="Consolas"/>
              </a:rPr>
              <a:t>, thisProxy)</a:t>
            </a:r>
            <a:r>
              <a:rPr lang="en-US" sz="16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  }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}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</a:t>
            </a:r>
            <a:r>
              <a:rPr lang="en-US" sz="1600" b="1" dirty="0" smtClean="0">
                <a:latin typeface="Consolas"/>
                <a:cs typeface="Consolas"/>
              </a:rPr>
              <a:t>void </a:t>
            </a:r>
            <a:r>
              <a:rPr lang="en-US" sz="1600" dirty="0">
                <a:latin typeface="Consolas"/>
                <a:cs typeface="Consolas"/>
              </a:rPr>
              <a:t>respond(</a:t>
            </a:r>
            <a:r>
              <a:rPr lang="en-US" sz="1600" b="1" dirty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val)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result </a:t>
            </a:r>
            <a:r>
              <a:rPr lang="en-US" sz="1600" dirty="0">
                <a:latin typeface="Consolas"/>
                <a:cs typeface="Consolas"/>
              </a:rPr>
              <a:t>+= val;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</a:t>
            </a:r>
            <a:r>
              <a:rPr lang="en-US" sz="1600" b="1" dirty="0" smtClean="0">
                <a:latin typeface="Consolas"/>
                <a:cs typeface="Consolas"/>
              </a:rPr>
              <a:t>if </a:t>
            </a:r>
            <a:r>
              <a:rPr lang="en-US" sz="1600" dirty="0">
                <a:latin typeface="Consolas"/>
                <a:cs typeface="Consolas"/>
              </a:rPr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    </a:t>
            </a:r>
            <a:r>
              <a:rPr lang="en-US" sz="1600" b="1" dirty="0" smtClean="0">
                <a:latin typeface="Consolas"/>
                <a:cs typeface="Consolas"/>
              </a:rPr>
              <a:t>if </a:t>
            </a:r>
            <a:r>
              <a:rPr lang="en-US" sz="1600" dirty="0">
                <a:latin typeface="Consolas"/>
                <a:cs typeface="Consolas"/>
              </a:rPr>
              <a:t>(isRoot)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        </a:t>
            </a:r>
            <a:r>
              <a:rPr lang="en-US" sz="1600" dirty="0" err="1" smtClean="0">
                <a:latin typeface="Consolas"/>
                <a:cs typeface="Consolas"/>
              </a:rPr>
              <a:t>CkPrintf</a:t>
            </a:r>
            <a:r>
              <a:rPr lang="en-US" sz="1600" dirty="0" smtClean="0">
                <a:latin typeface="Consolas"/>
                <a:cs typeface="Consolas"/>
              </a:rPr>
              <a:t>(“Fibonacci </a:t>
            </a:r>
            <a:r>
              <a:rPr lang="en-US" sz="1600" dirty="0">
                <a:latin typeface="Consolas"/>
                <a:cs typeface="Consolas"/>
              </a:rPr>
              <a:t>number is: %d\n”, result);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          CkExit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    } </a:t>
            </a:r>
            <a:r>
              <a:rPr lang="en-US" sz="1600" b="1" dirty="0">
                <a:latin typeface="Consolas"/>
                <a:cs typeface="Consolas"/>
              </a:rPr>
              <a:t>else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600" b="1" dirty="0">
                <a:latin typeface="Consolas"/>
                <a:cs typeface="Consolas"/>
              </a:rPr>
              <a:t> </a:t>
            </a:r>
            <a:r>
              <a:rPr lang="en-US" sz="1600" b="1" dirty="0" smtClean="0">
                <a:latin typeface="Consolas"/>
                <a:cs typeface="Consolas"/>
              </a:rPr>
              <a:t>               </a:t>
            </a:r>
            <a:r>
              <a:rPr lang="en-US" sz="1600" dirty="0" err="1" smtClean="0">
                <a:latin typeface="Consolas"/>
                <a:cs typeface="Consolas"/>
              </a:rPr>
              <a:t>parent.respond</a:t>
            </a:r>
            <a:r>
              <a:rPr lang="en-US" sz="1600" dirty="0">
                <a:latin typeface="Consolas"/>
                <a:cs typeface="Consolas"/>
              </a:rPr>
              <a:t>(result);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          </a:t>
            </a:r>
            <a:r>
              <a:rPr lang="en-US" sz="1600" b="1" dirty="0" smtClean="0">
                <a:latin typeface="Consolas"/>
                <a:cs typeface="Consolas"/>
              </a:rPr>
              <a:t>delete </a:t>
            </a:r>
            <a:r>
              <a:rPr lang="en-US" sz="1600" b="1" dirty="0">
                <a:latin typeface="Consolas"/>
                <a:cs typeface="Consolas"/>
              </a:rPr>
              <a:t>this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    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  }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}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};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1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Consider Fibonacci 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ch</a:t>
            </a:r>
            <a:r>
              <a:rPr lang="en-US" sz="2800" spc="-20" dirty="0">
                <a:latin typeface="Times New Roman"/>
                <a:cs typeface="Times New Roman"/>
              </a:rPr>
              <a:t>a</a:t>
            </a:r>
            <a:r>
              <a:rPr lang="en-US" sz="2800" dirty="0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ch</a:t>
            </a:r>
            <a:r>
              <a:rPr lang="en-US" sz="2000" spc="-20" dirty="0">
                <a:latin typeface="Times New Roman"/>
                <a:cs typeface="Times New Roman"/>
              </a:rPr>
              <a:t>a</a:t>
            </a:r>
            <a:r>
              <a:rPr lang="en-US" sz="2000" spc="-5" dirty="0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 smtClean="0">
                <a:latin typeface="Times New Roman"/>
                <a:cs typeface="Times New Roman"/>
              </a:rPr>
              <a:t>calling</a:t>
            </a:r>
            <a:r>
              <a:rPr lang="en-US" sz="2000" spc="-114" dirty="0" smtClean="0">
                <a:latin typeface="Times New Roman"/>
                <a:cs typeface="Times New Roman"/>
              </a:rPr>
              <a:t> </a:t>
            </a:r>
            <a:r>
              <a:rPr lang="en-US" sz="2000" spc="-80" dirty="0" smtClean="0">
                <a:latin typeface="Lucida Console"/>
                <a:cs typeface="Lucida Console"/>
              </a:rPr>
              <a:t>respond</a:t>
            </a:r>
            <a:r>
              <a:rPr lang="en-US" sz="2000" spc="20" dirty="0" smtClean="0">
                <a:latin typeface="Times New Roman"/>
                <a:cs typeface="Times New Roman"/>
              </a:rPr>
              <a:t>)</a:t>
            </a:r>
            <a:r>
              <a:rPr lang="en-US" sz="2000" spc="20" dirty="0">
                <a:latin typeface="Times New Roman"/>
                <a:cs typeface="Times New Roman"/>
              </a:rPr>
              <a:t>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our example</a:t>
            </a:r>
            <a:r>
              <a:rPr lang="en-US" sz="2000" spc="25" dirty="0" smtClean="0">
                <a:latin typeface="Times New Roman"/>
                <a:cs typeface="Times New Roman"/>
              </a:rPr>
              <a:t>,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34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4099127"/>
            <a:ext cx="8523758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1941287"/>
            <a:ext cx="8615360" cy="1248846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3232791"/>
            <a:ext cx="861536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Consolas"/>
                <a:cs typeface="Consolas"/>
              </a:rPr>
              <a:t>entry</a:t>
            </a:r>
            <a:r>
              <a:rPr lang="en-US" b="1" spc="85" dirty="0" smtClean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void</a:t>
            </a:r>
            <a:r>
              <a:rPr lang="en-US" b="1" spc="85" dirty="0" smtClean="0">
                <a:latin typeface="Consolas"/>
                <a:cs typeface="Consolas"/>
              </a:rPr>
              <a:t> </a:t>
            </a:r>
            <a:r>
              <a:rPr lang="en-US" spc="5" dirty="0" smtClean="0">
                <a:latin typeface="Consolas"/>
                <a:cs typeface="Consolas"/>
              </a:rPr>
              <a:t>someMeth</a:t>
            </a:r>
            <a:r>
              <a:rPr lang="en-US" spc="35" dirty="0" smtClean="0">
                <a:latin typeface="Consolas"/>
                <a:cs typeface="Consolas"/>
              </a:rPr>
              <a:t>od()</a:t>
            </a:r>
            <a:r>
              <a:rPr lang="en-US" spc="90" dirty="0" smtClean="0">
                <a:latin typeface="Consolas"/>
                <a:cs typeface="Consolas"/>
              </a:rPr>
              <a:t> </a:t>
            </a:r>
            <a:r>
              <a:rPr lang="en-US" spc="105" dirty="0" smtClean="0">
                <a:latin typeface="Consolas"/>
                <a:cs typeface="Consolas"/>
              </a:rPr>
              <a:t>{</a:t>
            </a:r>
            <a:endParaRPr lang="en-US" dirty="0" smtClean="0">
              <a:latin typeface="Consolas"/>
              <a:cs typeface="Consolas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Consolas"/>
                <a:cs typeface="Consolas"/>
              </a:rPr>
              <a:t>when</a:t>
            </a:r>
            <a:r>
              <a:rPr lang="en-US" b="1" spc="85" dirty="0" smtClean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entryMeth</a:t>
            </a:r>
            <a:r>
              <a:rPr lang="en-US" spc="40" dirty="0" smtClean="0">
                <a:latin typeface="Consolas"/>
                <a:cs typeface="Consolas"/>
              </a:rPr>
              <a:t>o</a:t>
            </a:r>
            <a:r>
              <a:rPr lang="en-US" spc="20" dirty="0" smtClean="0">
                <a:latin typeface="Consolas"/>
                <a:cs typeface="Consolas"/>
              </a:rPr>
              <a:t>d1(p</a:t>
            </a:r>
            <a:r>
              <a:rPr lang="en-US" spc="-15" dirty="0" smtClean="0">
                <a:latin typeface="Consolas"/>
                <a:cs typeface="Consolas"/>
              </a:rPr>
              <a:t>a</a:t>
            </a:r>
            <a:r>
              <a:rPr lang="en-US" spc="15" dirty="0" smtClean="0">
                <a:latin typeface="Consolas"/>
                <a:cs typeface="Consolas"/>
              </a:rPr>
              <a:t>rameters)</a:t>
            </a:r>
            <a:r>
              <a:rPr lang="en-US" spc="90" dirty="0" smtClean="0">
                <a:latin typeface="Consolas"/>
                <a:cs typeface="Consolas"/>
              </a:rPr>
              <a:t> </a:t>
            </a:r>
            <a:r>
              <a:rPr lang="en-US" spc="105" dirty="0" smtClean="0">
                <a:latin typeface="Consolas"/>
                <a:cs typeface="Consolas"/>
              </a:rPr>
              <a:t>{</a:t>
            </a:r>
            <a:r>
              <a:rPr lang="en-US" i="1" spc="85" dirty="0" smtClean="0">
                <a:latin typeface="Consolas"/>
                <a:cs typeface="Consolas"/>
              </a:rPr>
              <a:t> </a:t>
            </a:r>
            <a:r>
              <a:rPr lang="en-US" i="1" spc="240" dirty="0" smtClean="0">
                <a:latin typeface="Consolas"/>
                <a:cs typeface="Consolas"/>
              </a:rPr>
              <a:t>/</a:t>
            </a:r>
            <a:r>
              <a:rPr lang="en-US" i="1" spc="-130" dirty="0" smtClean="0">
                <a:latin typeface="Consolas"/>
                <a:cs typeface="Consolas"/>
              </a:rPr>
              <a:t>∗</a:t>
            </a:r>
            <a:r>
              <a:rPr lang="en-US" i="1" spc="-300" dirty="0" smtClean="0">
                <a:latin typeface="Consolas"/>
                <a:cs typeface="Consolas"/>
              </a:rPr>
              <a:t> </a:t>
            </a:r>
            <a:r>
              <a:rPr lang="en-US" i="1" spc="-15" dirty="0" smtClean="0">
                <a:latin typeface="Consolas"/>
                <a:cs typeface="Consolas"/>
              </a:rPr>
              <a:t>bl</a:t>
            </a:r>
            <a:r>
              <a:rPr lang="en-US" i="1" spc="10" dirty="0" smtClean="0">
                <a:latin typeface="Consolas"/>
                <a:cs typeface="Consolas"/>
              </a:rPr>
              <a:t>ock2</a:t>
            </a:r>
            <a:r>
              <a:rPr lang="en-US" i="1" spc="85" dirty="0" smtClean="0">
                <a:latin typeface="Consolas"/>
                <a:cs typeface="Consolas"/>
              </a:rPr>
              <a:t> </a:t>
            </a:r>
            <a:r>
              <a:rPr lang="en-US" i="1" spc="-130" dirty="0" smtClean="0">
                <a:latin typeface="Consolas"/>
                <a:cs typeface="Consolas"/>
              </a:rPr>
              <a:t>∗</a:t>
            </a:r>
            <a:r>
              <a:rPr lang="en-US" i="1" spc="240" dirty="0" smtClean="0">
                <a:latin typeface="Consolas"/>
                <a:cs typeface="Consolas"/>
              </a:rPr>
              <a:t>/</a:t>
            </a:r>
            <a:r>
              <a:rPr lang="en-US" i="1" spc="85" dirty="0" smtClean="0">
                <a:latin typeface="Consolas"/>
                <a:cs typeface="Consolas"/>
              </a:rPr>
              <a:t> </a:t>
            </a:r>
            <a:r>
              <a:rPr lang="en-US" spc="105" dirty="0" smtClean="0">
                <a:latin typeface="Consolas"/>
                <a:cs typeface="Consolas"/>
              </a:rPr>
              <a:t>}</a:t>
            </a:r>
            <a:endParaRPr lang="en-US" dirty="0" smtClean="0">
              <a:latin typeface="Consolas"/>
              <a:cs typeface="Consolas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Consolas"/>
                <a:cs typeface="Consolas"/>
              </a:rPr>
              <a:t>when</a:t>
            </a:r>
            <a:r>
              <a:rPr lang="en-US" b="1" spc="85" dirty="0" smtClean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entryMeth</a:t>
            </a:r>
            <a:r>
              <a:rPr lang="en-US" spc="40" dirty="0" smtClean="0">
                <a:latin typeface="Consolas"/>
                <a:cs typeface="Consolas"/>
              </a:rPr>
              <a:t>o</a:t>
            </a:r>
            <a:r>
              <a:rPr lang="en-US" spc="20" dirty="0" smtClean="0">
                <a:latin typeface="Consolas"/>
                <a:cs typeface="Consolas"/>
              </a:rPr>
              <a:t>d2(p</a:t>
            </a:r>
            <a:r>
              <a:rPr lang="en-US" spc="-15" dirty="0" smtClean="0">
                <a:latin typeface="Consolas"/>
                <a:cs typeface="Consolas"/>
              </a:rPr>
              <a:t>a</a:t>
            </a:r>
            <a:r>
              <a:rPr lang="en-US" spc="15" dirty="0" smtClean="0">
                <a:latin typeface="Consolas"/>
                <a:cs typeface="Consolas"/>
              </a:rPr>
              <a:t>rameters)</a:t>
            </a:r>
            <a:r>
              <a:rPr lang="en-US" spc="90" dirty="0" smtClean="0">
                <a:latin typeface="Consolas"/>
                <a:cs typeface="Consolas"/>
              </a:rPr>
              <a:t> </a:t>
            </a:r>
            <a:r>
              <a:rPr lang="en-US" spc="105" dirty="0" smtClean="0">
                <a:latin typeface="Consolas"/>
                <a:cs typeface="Consolas"/>
              </a:rPr>
              <a:t>{</a:t>
            </a:r>
            <a:r>
              <a:rPr lang="en-US" i="1" spc="85" dirty="0" smtClean="0">
                <a:latin typeface="Consolas"/>
                <a:cs typeface="Consolas"/>
              </a:rPr>
              <a:t> </a:t>
            </a:r>
            <a:r>
              <a:rPr lang="en-US" i="1" spc="240" dirty="0" smtClean="0">
                <a:latin typeface="Consolas"/>
                <a:cs typeface="Consolas"/>
              </a:rPr>
              <a:t>/</a:t>
            </a:r>
            <a:r>
              <a:rPr lang="en-US" i="1" spc="-130" dirty="0" smtClean="0">
                <a:latin typeface="Consolas"/>
                <a:cs typeface="Consolas"/>
              </a:rPr>
              <a:t>∗</a:t>
            </a:r>
            <a:r>
              <a:rPr lang="en-US" i="1" spc="-300" dirty="0" smtClean="0">
                <a:latin typeface="Consolas"/>
                <a:cs typeface="Consolas"/>
              </a:rPr>
              <a:t> </a:t>
            </a:r>
            <a:r>
              <a:rPr lang="en-US" i="1" spc="-15" dirty="0" smtClean="0">
                <a:latin typeface="Consolas"/>
                <a:cs typeface="Consolas"/>
              </a:rPr>
              <a:t>bl</a:t>
            </a:r>
            <a:r>
              <a:rPr lang="en-US" i="1" spc="10" dirty="0" smtClean="0">
                <a:latin typeface="Consolas"/>
                <a:cs typeface="Consolas"/>
              </a:rPr>
              <a:t>ock3</a:t>
            </a:r>
            <a:r>
              <a:rPr lang="en-US" i="1" spc="85" dirty="0" smtClean="0">
                <a:latin typeface="Consolas"/>
                <a:cs typeface="Consolas"/>
              </a:rPr>
              <a:t> </a:t>
            </a:r>
            <a:r>
              <a:rPr lang="en-US" i="1" spc="-130" dirty="0" smtClean="0">
                <a:latin typeface="Consolas"/>
                <a:cs typeface="Consolas"/>
              </a:rPr>
              <a:t>∗</a:t>
            </a:r>
            <a:r>
              <a:rPr lang="en-US" i="1" spc="240" dirty="0" smtClean="0">
                <a:latin typeface="Consolas"/>
                <a:cs typeface="Consolas"/>
              </a:rPr>
              <a:t>/</a:t>
            </a:r>
            <a:r>
              <a:rPr lang="en-US" i="1" spc="85" dirty="0" smtClean="0">
                <a:latin typeface="Consolas"/>
                <a:cs typeface="Consolas"/>
              </a:rPr>
              <a:t> </a:t>
            </a:r>
            <a:r>
              <a:rPr lang="en-US" spc="105" dirty="0" smtClean="0">
                <a:latin typeface="Consolas"/>
                <a:cs typeface="Consolas"/>
              </a:rPr>
              <a:t>}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Consolas"/>
                <a:cs typeface="Consolas"/>
              </a:rPr>
              <a:t>}</a:t>
            </a:r>
            <a:r>
              <a:rPr lang="en-US" spc="-5" dirty="0" smtClean="0">
                <a:latin typeface="Consolas"/>
                <a:cs typeface="Consolas"/>
              </a:rPr>
              <a:t>;</a:t>
            </a:r>
            <a:endParaRPr lang="en-US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3378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1143000"/>
            <a:ext cx="8615360" cy="3156857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 smtClean="0">
                <a:latin typeface="Lucida Console"/>
                <a:cs typeface="Lucida Console"/>
              </a:rPr>
              <a:t>serial</a:t>
            </a:r>
            <a:r>
              <a:rPr lang="en-US" sz="2800" i="1" spc="-95" dirty="0" smtClean="0">
                <a:latin typeface="Courier"/>
                <a:cs typeface="Courier"/>
              </a:rPr>
              <a:t>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sequencial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spc="-25" dirty="0" smtClean="0">
                <a:latin typeface="Lucida Console"/>
                <a:cs typeface="Lucida Console"/>
              </a:rPr>
              <a:t>serial &lt;optionalString&gt;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spc="-25" dirty="0" smtClean="0">
                <a:latin typeface="Lucida Console"/>
                <a:cs typeface="Lucida Console"/>
              </a:rPr>
              <a:t>&lt;optionalString&gt;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4660309"/>
            <a:ext cx="411479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Consolas"/>
                <a:cs typeface="Consolas"/>
              </a:rPr>
              <a:t>entry void </a:t>
            </a:r>
            <a:r>
              <a:rPr lang="en-US" spc="10" dirty="0">
                <a:latin typeface="Consolas"/>
                <a:cs typeface="Consolas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</a:t>
            </a:r>
            <a:r>
              <a:rPr lang="en-US" b="1" spc="10" dirty="0" smtClean="0">
                <a:latin typeface="Consolas"/>
                <a:cs typeface="Consolas"/>
              </a:rPr>
              <a:t>serial</a:t>
            </a:r>
            <a:r>
              <a:rPr lang="en-US" spc="10" dirty="0" smtClean="0">
                <a:latin typeface="Consolas"/>
                <a:cs typeface="Consolas"/>
              </a:rPr>
              <a:t>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Consolas"/>
                <a:cs typeface="Consolas"/>
              </a:rPr>
              <a:t> </a:t>
            </a:r>
            <a:r>
              <a:rPr lang="en-US" b="1" spc="10" dirty="0" smtClean="0">
                <a:latin typeface="Consolas"/>
                <a:cs typeface="Consolas"/>
              </a:rPr>
              <a:t>       </a:t>
            </a:r>
            <a:r>
              <a:rPr lang="en-US" spc="10" dirty="0" err="1" smtClean="0">
                <a:latin typeface="Consolas"/>
                <a:cs typeface="Consolas"/>
              </a:rPr>
              <a:t>thisProxy.invokeMethod</a:t>
            </a:r>
            <a:r>
              <a:rPr lang="en-US" spc="10" dirty="0">
                <a:latin typeface="Consolas"/>
                <a:cs typeface="Consolas"/>
              </a:rPr>
              <a:t>(10); </a:t>
            </a:r>
            <a:r>
              <a:rPr lang="en-US" spc="10" dirty="0" smtClean="0">
                <a:latin typeface="Consolas"/>
                <a:cs typeface="Consolas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    callSomeFunction</a:t>
            </a:r>
            <a:r>
              <a:rPr lang="en-US" spc="10" dirty="0">
                <a:latin typeface="Consolas"/>
                <a:cs typeface="Consolas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};</a:t>
            </a:r>
            <a:endParaRPr lang="en-US" spc="1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37100" y="4660309"/>
            <a:ext cx="4140125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500" b="1" spc="10" dirty="0">
                <a:latin typeface="Consolas"/>
                <a:cs typeface="Consolas"/>
              </a:rPr>
              <a:t>entry void </a:t>
            </a:r>
            <a:r>
              <a:rPr lang="en-US" sz="1500" spc="10" dirty="0">
                <a:latin typeface="Consolas"/>
                <a:cs typeface="Consolas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500" b="1" spc="10" dirty="0" smtClean="0">
                <a:latin typeface="Consolas"/>
                <a:cs typeface="Consolas"/>
              </a:rPr>
              <a:t>    serial </a:t>
            </a:r>
            <a:r>
              <a:rPr lang="en-US" sz="1500" spc="10" dirty="0" smtClean="0">
                <a:latin typeface="Consolas"/>
                <a:cs typeface="Consolas"/>
              </a:rPr>
              <a:t>“</a:t>
            </a:r>
            <a:r>
              <a:rPr lang="en-US" sz="1500" spc="10" dirty="0" err="1" smtClean="0">
                <a:latin typeface="Consolas"/>
                <a:cs typeface="Consolas"/>
              </a:rPr>
              <a:t>setValue</a:t>
            </a:r>
            <a:r>
              <a:rPr lang="en-US" sz="1500" spc="10" dirty="0">
                <a:latin typeface="Consolas"/>
                <a:cs typeface="Consolas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500" spc="10" dirty="0" smtClean="0">
                <a:latin typeface="Consolas"/>
                <a:cs typeface="Consolas"/>
              </a:rPr>
              <a:t>        value </a:t>
            </a:r>
            <a:r>
              <a:rPr lang="en-US" sz="1500" spc="10" dirty="0">
                <a:latin typeface="Consolas"/>
                <a:cs typeface="Consolas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500" spc="10" dirty="0" smtClean="0">
                <a:latin typeface="Consolas"/>
                <a:cs typeface="Consolas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500" spc="10" dirty="0" smtClean="0">
                <a:latin typeface="Consolas"/>
                <a:cs typeface="Consolas"/>
              </a:rPr>
              <a:t>};</a:t>
            </a:r>
            <a:endParaRPr lang="en-US" sz="1500" spc="1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4558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br>
              <a:rPr lang="en-US" sz="3600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6" y="3488769"/>
            <a:ext cx="8615359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block2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block3 */</a:t>
            </a:r>
            <a:endParaRPr lang="en-US" sz="2000" dirty="0">
              <a:latin typeface="Lucida Console"/>
              <a:cs typeface="Lucida Console"/>
            </a:endParaRPr>
          </a:p>
          <a:p>
            <a:endParaRPr lang="en-US" sz="2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1464239"/>
            <a:ext cx="8615360" cy="188943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Consolas"/>
                <a:cs typeface="Consolas"/>
              </a:rPr>
              <a:t>entry void </a:t>
            </a:r>
            <a:r>
              <a:rPr lang="en-US" spc="10" dirty="0">
                <a:latin typeface="Consolas"/>
                <a:cs typeface="Consolas"/>
              </a:rPr>
              <a:t>someMethod()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</a:t>
            </a:r>
            <a:r>
              <a:rPr lang="en-US" b="1" spc="10" dirty="0" smtClean="0">
                <a:latin typeface="Consolas"/>
                <a:cs typeface="Consolas"/>
              </a:rPr>
              <a:t>serial </a:t>
            </a:r>
            <a:r>
              <a:rPr lang="en-US" spc="10" dirty="0">
                <a:latin typeface="Consolas"/>
                <a:cs typeface="Consolas"/>
              </a:rPr>
              <a:t>{ </a:t>
            </a:r>
            <a:r>
              <a:rPr lang="en-US" i="1" spc="10" dirty="0">
                <a:latin typeface="Consolas"/>
                <a:cs typeface="Consolas"/>
              </a:rPr>
              <a:t>/∗ block1 ∗/ </a:t>
            </a:r>
            <a:r>
              <a:rPr lang="en-US" spc="1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</a:t>
            </a:r>
            <a:r>
              <a:rPr lang="en-US" b="1" spc="10" dirty="0" smtClean="0">
                <a:latin typeface="Consolas"/>
                <a:cs typeface="Consolas"/>
              </a:rPr>
              <a:t>when </a:t>
            </a:r>
            <a:r>
              <a:rPr lang="en-US" spc="10" dirty="0">
                <a:latin typeface="Consolas"/>
                <a:cs typeface="Consolas"/>
              </a:rPr>
              <a:t>entryMethod1(parameters) </a:t>
            </a:r>
            <a:r>
              <a:rPr lang="en-US" b="1" spc="10" dirty="0">
                <a:latin typeface="Consolas"/>
                <a:cs typeface="Consolas"/>
              </a:rPr>
              <a:t>serial</a:t>
            </a:r>
            <a:r>
              <a:rPr lang="en-US" spc="10" dirty="0">
                <a:latin typeface="Consolas"/>
                <a:cs typeface="Consolas"/>
              </a:rPr>
              <a:t> {</a:t>
            </a:r>
            <a:r>
              <a:rPr lang="en-US" i="1" spc="10" dirty="0">
                <a:latin typeface="Consolas"/>
                <a:cs typeface="Consolas"/>
              </a:rPr>
              <a:t> /∗ block2 ∗/ </a:t>
            </a:r>
            <a:r>
              <a:rPr lang="en-US" spc="1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</a:t>
            </a:r>
            <a:r>
              <a:rPr lang="en-US" b="1" spc="10" dirty="0" smtClean="0">
                <a:latin typeface="Consolas"/>
                <a:cs typeface="Consolas"/>
              </a:rPr>
              <a:t>when </a:t>
            </a:r>
            <a:r>
              <a:rPr lang="en-US" spc="10" dirty="0">
                <a:latin typeface="Consolas"/>
                <a:cs typeface="Consolas"/>
              </a:rPr>
              <a:t>entryMethod2(parameters) </a:t>
            </a:r>
            <a:r>
              <a:rPr lang="en-US" b="1" spc="10" dirty="0">
                <a:latin typeface="Consolas"/>
                <a:cs typeface="Consolas"/>
              </a:rPr>
              <a:t>serial</a:t>
            </a:r>
            <a:r>
              <a:rPr lang="en-US" spc="10" dirty="0">
                <a:latin typeface="Consolas"/>
                <a:cs typeface="Consolas"/>
              </a:rPr>
              <a:t> { </a:t>
            </a:r>
            <a:r>
              <a:rPr lang="en-US" i="1" spc="10" dirty="0">
                <a:latin typeface="Consolas"/>
                <a:cs typeface="Consolas"/>
              </a:rPr>
              <a:t>/∗ block3 ∗/ </a:t>
            </a:r>
            <a:r>
              <a:rPr lang="en-US" spc="10" dirty="0" smtClean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};</a:t>
            </a:r>
            <a:endParaRPr lang="en-US" spc="1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800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4366399"/>
            <a:ext cx="8615359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1662364"/>
            <a:ext cx="8615359" cy="82652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 smtClean="0">
                <a:latin typeface="Consolas"/>
                <a:cs typeface="Consolas"/>
              </a:rPr>
              <a:t>    when</a:t>
            </a:r>
            <a:r>
              <a:rPr lang="en-US" sz="2200" b="1" spc="80" dirty="0" smtClean="0">
                <a:latin typeface="Consolas"/>
                <a:cs typeface="Consolas"/>
              </a:rPr>
              <a:t> </a:t>
            </a:r>
            <a:r>
              <a:rPr lang="en-US" sz="2200" dirty="0">
                <a:latin typeface="Consolas"/>
                <a:cs typeface="Consolas"/>
              </a:rPr>
              <a:t>myMeth</a:t>
            </a:r>
            <a:r>
              <a:rPr lang="en-US" sz="2200" spc="25" dirty="0">
                <a:latin typeface="Consolas"/>
                <a:cs typeface="Consolas"/>
              </a:rPr>
              <a:t>o</a:t>
            </a:r>
            <a:r>
              <a:rPr lang="en-US" sz="2200" dirty="0">
                <a:latin typeface="Consolas"/>
                <a:cs typeface="Consolas"/>
              </a:rPr>
              <a:t>d(</a:t>
            </a:r>
            <a:r>
              <a:rPr lang="en-US" sz="2200" b="1" dirty="0">
                <a:latin typeface="Consolas"/>
                <a:cs typeface="Consolas"/>
              </a:rPr>
              <a:t>int</a:t>
            </a:r>
            <a:r>
              <a:rPr lang="en-US" sz="2200" b="1" spc="80" dirty="0">
                <a:latin typeface="Consolas"/>
                <a:cs typeface="Consolas"/>
              </a:rPr>
              <a:t> </a:t>
            </a:r>
            <a:r>
              <a:rPr lang="en-US" sz="2200" dirty="0">
                <a:latin typeface="Consolas"/>
                <a:cs typeface="Consolas"/>
              </a:rPr>
              <a:t>p</a:t>
            </a:r>
            <a:r>
              <a:rPr lang="en-US" sz="2200" spc="-25" dirty="0">
                <a:latin typeface="Consolas"/>
                <a:cs typeface="Consolas"/>
              </a:rPr>
              <a:t>a</a:t>
            </a:r>
            <a:r>
              <a:rPr lang="en-US" sz="2200" dirty="0">
                <a:latin typeface="Consolas"/>
                <a:cs typeface="Consolas"/>
              </a:rPr>
              <a:t>ram1,</a:t>
            </a:r>
            <a:r>
              <a:rPr lang="en-US" sz="2200" spc="80" dirty="0">
                <a:latin typeface="Consolas"/>
                <a:cs typeface="Consolas"/>
              </a:rPr>
              <a:t> </a:t>
            </a:r>
            <a:r>
              <a:rPr lang="en-US" sz="2200" b="1" dirty="0">
                <a:latin typeface="Consolas"/>
                <a:cs typeface="Consolas"/>
              </a:rPr>
              <a:t>int</a:t>
            </a:r>
            <a:r>
              <a:rPr lang="en-US" sz="2200" b="1" spc="80" dirty="0">
                <a:latin typeface="Consolas"/>
                <a:cs typeface="Consolas"/>
              </a:rPr>
              <a:t> </a:t>
            </a:r>
            <a:r>
              <a:rPr lang="en-US" sz="2200" dirty="0">
                <a:latin typeface="Consolas"/>
                <a:cs typeface="Consolas"/>
              </a:rPr>
              <a:t>p</a:t>
            </a:r>
            <a:r>
              <a:rPr lang="en-US" sz="2200" spc="-25" dirty="0">
                <a:latin typeface="Consolas"/>
                <a:cs typeface="Consolas"/>
              </a:rPr>
              <a:t>a</a:t>
            </a:r>
            <a:r>
              <a:rPr lang="en-US" sz="2200" dirty="0">
                <a:latin typeface="Consolas"/>
                <a:cs typeface="Consolas"/>
              </a:rPr>
              <a:t>ra</a:t>
            </a:r>
            <a:r>
              <a:rPr lang="en-US" sz="2200" spc="-5" dirty="0">
                <a:latin typeface="Consolas"/>
                <a:cs typeface="Consolas"/>
              </a:rPr>
              <a:t>m</a:t>
            </a:r>
            <a:r>
              <a:rPr lang="en-US" sz="2200" dirty="0">
                <a:latin typeface="Consolas"/>
                <a:cs typeface="Consolas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latin typeface="Consolas"/>
                <a:cs typeface="Consolas"/>
              </a:rPr>
              <a:t>        /</a:t>
            </a:r>
            <a:r>
              <a:rPr lang="en-US" sz="2200" i="1" dirty="0">
                <a:latin typeface="Consolas"/>
                <a:cs typeface="Consolas"/>
              </a:rPr>
              <a:t>∗</a:t>
            </a:r>
            <a:r>
              <a:rPr lang="en-US" sz="2200" i="1" spc="-200" dirty="0">
                <a:latin typeface="Consolas"/>
                <a:cs typeface="Consolas"/>
              </a:rPr>
              <a:t> </a:t>
            </a:r>
            <a:r>
              <a:rPr lang="en-US" sz="2200" i="1" dirty="0">
                <a:latin typeface="Consolas"/>
                <a:cs typeface="Consolas"/>
              </a:rPr>
              <a:t>further</a:t>
            </a:r>
            <a:r>
              <a:rPr lang="en-US" sz="2200" i="1" spc="85" dirty="0">
                <a:latin typeface="Consolas"/>
                <a:cs typeface="Consolas"/>
              </a:rPr>
              <a:t> </a:t>
            </a:r>
            <a:r>
              <a:rPr lang="en-US" sz="2200" i="1" dirty="0">
                <a:latin typeface="Consolas"/>
                <a:cs typeface="Consolas"/>
              </a:rPr>
              <a:t>c</a:t>
            </a:r>
            <a:r>
              <a:rPr lang="en-US" sz="2200" i="1" spc="20" dirty="0">
                <a:latin typeface="Consolas"/>
                <a:cs typeface="Consolas"/>
              </a:rPr>
              <a:t>o</a:t>
            </a:r>
            <a:r>
              <a:rPr lang="en-US" sz="2200" i="1" dirty="0">
                <a:latin typeface="Consolas"/>
                <a:cs typeface="Consolas"/>
              </a:rPr>
              <a:t>de</a:t>
            </a:r>
            <a:r>
              <a:rPr lang="en-US" sz="2200" i="1" spc="80" dirty="0">
                <a:latin typeface="Consolas"/>
                <a:cs typeface="Consolas"/>
              </a:rPr>
              <a:t> </a:t>
            </a:r>
            <a:r>
              <a:rPr lang="en-US" sz="2200" i="1" dirty="0">
                <a:latin typeface="Consolas"/>
                <a:cs typeface="Consolas"/>
              </a:rPr>
              <a:t>∗/</a:t>
            </a:r>
            <a:endParaRPr lang="en-US" sz="22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1865" y="2491245"/>
            <a:ext cx="861536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myMethod1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myMethod2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1865" y="3408947"/>
            <a:ext cx="8615359" cy="96307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Consolas"/>
                <a:cs typeface="Consolas"/>
              </a:rPr>
              <a:t>    when </a:t>
            </a:r>
            <a:r>
              <a:rPr lang="en-US" dirty="0">
                <a:latin typeface="Consolas"/>
                <a:cs typeface="Consolas"/>
              </a:rPr>
              <a:t>myMethod1(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param1, 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param2</a:t>
            </a:r>
            <a:r>
              <a:rPr lang="en-US" dirty="0" smtClean="0">
                <a:latin typeface="Consolas"/>
                <a:cs typeface="Consolas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           myMethod2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>
                <a:latin typeface="Consolas"/>
                <a:cs typeface="Consolas"/>
              </a:rPr>
              <a:t>bool </a:t>
            </a:r>
            <a:r>
              <a:rPr lang="en-US" dirty="0">
                <a:latin typeface="Consolas"/>
                <a:cs typeface="Consolas"/>
              </a:rPr>
              <a:t>param3</a:t>
            </a:r>
            <a:r>
              <a:rPr lang="en-US" dirty="0" smtClean="0">
                <a:latin typeface="Consolas"/>
                <a:cs typeface="Consolas"/>
              </a:rPr>
              <a:t>)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     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61865" y="1022807"/>
            <a:ext cx="861536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61865" y="5005956"/>
            <a:ext cx="8615359" cy="138639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>
                <a:latin typeface="Consolas"/>
                <a:cs typeface="Consolas"/>
              </a:rPr>
              <a:t>myMethod1(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param1, 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>
                <a:latin typeface="Consolas"/>
                <a:cs typeface="Consolas"/>
              </a:rPr>
              <a:t>myMethod2(</a:t>
            </a:r>
            <a:r>
              <a:rPr lang="en-US" b="1" dirty="0">
                <a:latin typeface="Consolas"/>
                <a:cs typeface="Consolas"/>
              </a:rPr>
              <a:t>bool </a:t>
            </a:r>
            <a:r>
              <a:rPr lang="en-US" dirty="0">
                <a:latin typeface="Consolas"/>
                <a:cs typeface="Consolas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            </a:t>
            </a:r>
            <a:r>
              <a:rPr lang="en-US" i="1" dirty="0" smtClean="0">
                <a:latin typeface="Consolas"/>
                <a:cs typeface="Consolas"/>
              </a:rPr>
              <a:t>/* further code */</a:t>
            </a:r>
            <a:endParaRPr lang="en-US" i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118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array</a:t>
            </a:r>
            <a:endParaRPr lang="en-US" sz="18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[</a:t>
            </a:r>
            <a:r>
              <a:rPr lang="en-US" sz="1800" spc="-80" dirty="0" err="1">
                <a:latin typeface="Lucida Console"/>
                <a:cs typeface="Lucida Console"/>
              </a:rPr>
              <a:t>ClassName</a:t>
            </a:r>
            <a:r>
              <a:rPr lang="en-US" sz="1800" spc="-80" dirty="0" smtClean="0">
                <a:latin typeface="Lucida Console"/>
                <a:cs typeface="Lucida Console"/>
              </a:rPr>
              <a:t>]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CODE</a:t>
            </a:r>
            <a:endParaRPr lang="en-US" sz="1800" dirty="0">
              <a:latin typeface="Lucida Console"/>
              <a:cs typeface="Lucida Console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50" dirty="0" smtClean="0">
                <a:latin typeface="Lucida Console"/>
                <a:cs typeface="Lucida Console"/>
              </a:rPr>
              <a:t>__</a:t>
            </a:r>
            <a:r>
              <a:rPr lang="en-US" sz="1800" spc="-80" dirty="0" err="1" smtClean="0">
                <a:latin typeface="Lucida Console"/>
                <a:cs typeface="Lucida Console"/>
              </a:rPr>
              <a:t>sdag</a:t>
            </a:r>
            <a:r>
              <a:rPr lang="en-US" sz="1800" spc="-225" dirty="0" err="1">
                <a:latin typeface="Lucida Console"/>
                <a:cs typeface="Lucida Console"/>
              </a:rPr>
              <a:t>_</a:t>
            </a:r>
            <a:r>
              <a:rPr lang="en-US" sz="1800" spc="-80" dirty="0" err="1" smtClean="0">
                <a:latin typeface="Lucida Console"/>
                <a:cs typeface="Lucida Console"/>
              </a:rPr>
              <a:t>pup</a:t>
            </a:r>
            <a:r>
              <a:rPr lang="en-US" sz="1800" spc="-80" dirty="0">
                <a:latin typeface="Lucida Console"/>
                <a:cs typeface="Lucida Console"/>
              </a:rPr>
              <a:t>()</a:t>
            </a:r>
            <a:r>
              <a:rPr lang="en-US" sz="1800" spc="30" dirty="0">
                <a:latin typeface="Lucida Console"/>
                <a:cs typeface="Lucida Console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50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Structured Dagger</a:t>
            </a:r>
            <a:br>
              <a:rPr lang="en-US" sz="3600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.ci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.cpp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1502218"/>
            <a:ext cx="8615360" cy="208603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Consolas"/>
                <a:cs typeface="Consolas"/>
              </a:rPr>
              <a:t>    </a:t>
            </a:r>
            <a:r>
              <a:rPr lang="en-US" spc="10" dirty="0" smtClean="0">
                <a:latin typeface="Consolas"/>
                <a:cs typeface="Consolas"/>
              </a:rPr>
              <a:t>[</a:t>
            </a:r>
            <a:r>
              <a:rPr lang="en-US" b="1" spc="10" dirty="0" smtClean="0">
                <a:latin typeface="Consolas"/>
                <a:cs typeface="Consolas"/>
              </a:rPr>
              <a:t>mainchare</a:t>
            </a:r>
            <a:r>
              <a:rPr lang="en-US" spc="10" dirty="0" smtClean="0">
                <a:latin typeface="Consolas"/>
                <a:cs typeface="Consolas"/>
              </a:rPr>
              <a:t>,</a:t>
            </a:r>
            <a:r>
              <a:rPr lang="en-US" b="1" spc="10" dirty="0" smtClean="0">
                <a:latin typeface="Consolas"/>
                <a:cs typeface="Consolas"/>
              </a:rPr>
              <a:t>chare</a:t>
            </a:r>
            <a:r>
              <a:rPr lang="en-US" spc="10" dirty="0" smtClean="0">
                <a:latin typeface="Consolas"/>
                <a:cs typeface="Consolas"/>
              </a:rPr>
              <a:t>,</a:t>
            </a:r>
            <a:r>
              <a:rPr lang="en-US" b="1" spc="10" dirty="0" smtClean="0">
                <a:latin typeface="Consolas"/>
                <a:cs typeface="Consolas"/>
              </a:rPr>
              <a:t>array</a:t>
            </a:r>
            <a:r>
              <a:rPr lang="en-US" spc="10" dirty="0" smtClean="0">
                <a:latin typeface="Consolas"/>
                <a:cs typeface="Consolas"/>
              </a:rPr>
              <a:t>] MyFoo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    </a:t>
            </a:r>
            <a:r>
              <a:rPr lang="en-US" b="1" spc="10" dirty="0" smtClean="0">
                <a:latin typeface="Consolas"/>
                <a:cs typeface="Consolas"/>
              </a:rPr>
              <a:t>entry void</a:t>
            </a:r>
            <a:r>
              <a:rPr lang="en-US" spc="10" dirty="0" smtClean="0">
                <a:latin typeface="Consolas"/>
                <a:cs typeface="Consolas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        // … </a:t>
            </a:r>
            <a:r>
              <a:rPr lang="en-US" i="1" spc="10" dirty="0" smtClean="0">
                <a:latin typeface="Consolas"/>
                <a:cs typeface="Consolas"/>
              </a:rPr>
              <a:t>structured dagger code here </a:t>
            </a:r>
            <a:r>
              <a:rPr lang="en-US" spc="10" dirty="0" smtClean="0">
                <a:latin typeface="Consolas"/>
                <a:cs typeface="Consolas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}</a:t>
            </a: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1865" y="3931906"/>
            <a:ext cx="8615360" cy="190375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Consolas"/>
                <a:cs typeface="Consolas"/>
              </a:rPr>
              <a:t>    class</a:t>
            </a:r>
            <a:r>
              <a:rPr lang="en-US" spc="10" dirty="0" smtClean="0">
                <a:latin typeface="Consolas"/>
                <a:cs typeface="Consolas"/>
              </a:rPr>
              <a:t> MyFoo : </a:t>
            </a:r>
            <a:r>
              <a:rPr lang="en-US" b="1" spc="10" dirty="0" smtClean="0">
                <a:latin typeface="Consolas"/>
                <a:cs typeface="Consolas"/>
              </a:rPr>
              <a:t>public</a:t>
            </a:r>
            <a:r>
              <a:rPr lang="en-US" spc="10" dirty="0" smtClean="0">
                <a:latin typeface="Consolas"/>
                <a:cs typeface="Consolas"/>
              </a:rPr>
              <a:t> CBase</a:t>
            </a:r>
            <a:r>
              <a:rPr lang="en-US" spc="10" dirty="0">
                <a:latin typeface="Consolas"/>
                <a:cs typeface="Consolas"/>
              </a:rPr>
              <a:t>_</a:t>
            </a:r>
            <a:r>
              <a:rPr lang="en-US" spc="10" dirty="0" smtClean="0">
                <a:latin typeface="Consolas"/>
                <a:cs typeface="Consolas"/>
              </a:rPr>
              <a:t>MyFoo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Consolas"/>
                <a:cs typeface="Consolas"/>
              </a:rPr>
              <a:t> </a:t>
            </a:r>
            <a:r>
              <a:rPr lang="en-US" b="1" spc="10" dirty="0" smtClean="0">
                <a:latin typeface="Consolas"/>
                <a:cs typeface="Consolas"/>
              </a:rPr>
              <a:t>       </a:t>
            </a:r>
            <a:r>
              <a:rPr lang="en-US" spc="10" dirty="0" smtClean="0">
                <a:latin typeface="Consolas"/>
                <a:cs typeface="Consolas"/>
              </a:rPr>
              <a:t>MyFoo</a:t>
            </a:r>
            <a:r>
              <a:rPr lang="en-US" spc="10" dirty="0">
                <a:latin typeface="Consolas"/>
                <a:cs typeface="Consolas"/>
              </a:rPr>
              <a:t>_</a:t>
            </a:r>
            <a:r>
              <a:rPr lang="en-US" spc="10" dirty="0" smtClean="0">
                <a:latin typeface="Consolas"/>
                <a:cs typeface="Consolas"/>
              </a:rPr>
              <a:t>SDAG_Code/* </a:t>
            </a:r>
            <a:r>
              <a:rPr lang="en-US" i="1" spc="10" dirty="0" smtClean="0">
                <a:latin typeface="Consolas"/>
                <a:cs typeface="Consolas"/>
              </a:rPr>
              <a:t>insert</a:t>
            </a:r>
            <a:r>
              <a:rPr lang="en-US" spc="10" dirty="0" smtClean="0">
                <a:latin typeface="Consolas"/>
                <a:cs typeface="Consolas"/>
              </a:rPr>
              <a:t> </a:t>
            </a:r>
            <a:r>
              <a:rPr lang="en-US" i="1" spc="10" dirty="0" smtClean="0">
                <a:latin typeface="Consolas"/>
                <a:cs typeface="Consolas"/>
              </a:rPr>
              <a:t>SDAG macro */</a:t>
            </a:r>
            <a:endParaRPr lang="en-US" spc="10" dirty="0" smtClean="0">
              <a:latin typeface="Consolas"/>
              <a:cs typeface="Consolas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</a:t>
            </a:r>
            <a:r>
              <a:rPr lang="en-US" b="1" spc="10" dirty="0" smtClean="0">
                <a:latin typeface="Consolas"/>
                <a:cs typeface="Consolas"/>
              </a:rPr>
              <a:t>public</a:t>
            </a:r>
            <a:r>
              <a:rPr lang="en-US" spc="10" dirty="0" smtClean="0">
                <a:latin typeface="Consolas"/>
                <a:cs typeface="Consolas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    MyFoo()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};</a:t>
            </a:r>
            <a:endParaRPr lang="en-US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4258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mainmodule </a:t>
            </a:r>
            <a:r>
              <a:rPr lang="en-US" dirty="0">
                <a:latin typeface="Consolas"/>
                <a:cs typeface="Consolas"/>
              </a:rPr>
              <a:t>fib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b="1" dirty="0" smtClean="0">
                <a:latin typeface="Consolas"/>
                <a:cs typeface="Consolas"/>
              </a:rPr>
              <a:t>mainchare </a:t>
            </a:r>
            <a:r>
              <a:rPr lang="en-US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dirty="0">
                <a:latin typeface="Consolas"/>
                <a:cs typeface="Consolas"/>
              </a:rPr>
              <a:t>Main(CkArgMsg∗  m);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}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b="1" dirty="0" smtClean="0">
                <a:latin typeface="Consolas"/>
                <a:cs typeface="Consolas"/>
              </a:rPr>
              <a:t>chare </a:t>
            </a:r>
            <a:r>
              <a:rPr lang="en-US" dirty="0">
                <a:latin typeface="Consolas"/>
                <a:cs typeface="Consolas"/>
              </a:rPr>
              <a:t>Fib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dirty="0">
                <a:latin typeface="Consolas"/>
                <a:cs typeface="Consolas"/>
              </a:rPr>
              <a:t>Fib(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n, </a:t>
            </a:r>
            <a:r>
              <a:rPr lang="en-US" b="1" dirty="0">
                <a:latin typeface="Consolas"/>
                <a:cs typeface="Consolas"/>
              </a:rPr>
              <a:t>bool </a:t>
            </a:r>
            <a:r>
              <a:rPr lang="en-US" dirty="0">
                <a:latin typeface="Consolas"/>
                <a:cs typeface="Consolas"/>
              </a:rPr>
              <a:t>isRoot, </a:t>
            </a:r>
            <a:r>
              <a:rPr lang="en-US" dirty="0" smtClean="0">
                <a:latin typeface="Consolas"/>
                <a:cs typeface="Consolas"/>
              </a:rPr>
              <a:t>CProxy_Fib </a:t>
            </a:r>
            <a:r>
              <a:rPr lang="en-US" dirty="0">
                <a:latin typeface="Consolas"/>
                <a:cs typeface="Consolas"/>
              </a:rPr>
              <a:t>parent);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b="1" dirty="0">
                <a:latin typeface="Consolas"/>
                <a:cs typeface="Consolas"/>
              </a:rPr>
              <a:t>void </a:t>
            </a:r>
            <a:r>
              <a:rPr lang="en-US" dirty="0">
                <a:latin typeface="Consolas"/>
                <a:cs typeface="Consolas"/>
              </a:rPr>
              <a:t>calc(int n)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</a:t>
            </a:r>
            <a:r>
              <a:rPr lang="en-US" b="1" dirty="0" smtClean="0">
                <a:latin typeface="Consolas"/>
                <a:cs typeface="Consolas"/>
              </a:rPr>
              <a:t>if </a:t>
            </a:r>
            <a:r>
              <a:rPr lang="en-US" dirty="0">
                <a:latin typeface="Consolas"/>
                <a:cs typeface="Consolas"/>
              </a:rPr>
              <a:t>(n &lt; THRESHOLD) </a:t>
            </a:r>
            <a:r>
              <a:rPr lang="en-US" b="1" dirty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respond(seqFib(n));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</a:t>
            </a:r>
            <a:r>
              <a:rPr lang="en-US" b="1" dirty="0" smtClean="0">
                <a:latin typeface="Consolas"/>
                <a:cs typeface="Consolas"/>
              </a:rPr>
              <a:t>else </a:t>
            </a:r>
            <a:r>
              <a:rPr lang="en-US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     CProxy_Fib</a:t>
            </a:r>
            <a:r>
              <a:rPr lang="en-US" dirty="0">
                <a:latin typeface="Consolas"/>
                <a:cs typeface="Consolas"/>
              </a:rPr>
              <a:t>::ckNew(n − 1, </a:t>
            </a:r>
            <a:r>
              <a:rPr lang="en-US" b="1" dirty="0">
                <a:latin typeface="Consolas"/>
                <a:cs typeface="Consolas"/>
              </a:rPr>
              <a:t>false</a:t>
            </a:r>
            <a:r>
              <a:rPr lang="en-US" dirty="0">
                <a:latin typeface="Consolas"/>
                <a:cs typeface="Consolas"/>
              </a:rPr>
              <a:t>, thisProxy);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         CProxy_Fib</a:t>
            </a:r>
            <a:r>
              <a:rPr lang="en-US" dirty="0">
                <a:latin typeface="Consolas"/>
                <a:cs typeface="Consolas"/>
              </a:rPr>
              <a:t>::ckNew(n − 2, </a:t>
            </a:r>
            <a:r>
              <a:rPr lang="en-US" b="1" dirty="0">
                <a:latin typeface="Consolas"/>
                <a:cs typeface="Consolas"/>
              </a:rPr>
              <a:t>false</a:t>
            </a:r>
            <a:r>
              <a:rPr lang="en-US" dirty="0">
                <a:latin typeface="Consolas"/>
                <a:cs typeface="Consolas"/>
              </a:rPr>
              <a:t>, thisProxy);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>
                <a:latin typeface="Consolas"/>
                <a:cs typeface="Consolas"/>
              </a:rPr>
              <a:t>response(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val)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>
                <a:latin typeface="Consolas"/>
                <a:cs typeface="Consolas"/>
              </a:rPr>
              <a:t>response(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val2)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     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respond(val + val2);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   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};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</a:t>
            </a:r>
            <a:r>
              <a:rPr lang="en-US" b="1" dirty="0">
                <a:latin typeface="Consolas"/>
                <a:cs typeface="Consolas"/>
              </a:rPr>
              <a:t>e</a:t>
            </a:r>
            <a:r>
              <a:rPr lang="en-US" b="1" dirty="0" smtClean="0">
                <a:latin typeface="Consolas"/>
                <a:cs typeface="Consolas"/>
              </a:rPr>
              <a:t>ntry void </a:t>
            </a:r>
            <a:r>
              <a:rPr lang="en-US" dirty="0" smtClean="0">
                <a:latin typeface="Consolas"/>
                <a:cs typeface="Consolas"/>
              </a:rPr>
              <a:t>response(</a:t>
            </a:r>
            <a:r>
              <a:rPr lang="en-US" b="1" dirty="0" smtClean="0">
                <a:latin typeface="Consolas"/>
                <a:cs typeface="Consolas"/>
              </a:rPr>
              <a:t>int</a:t>
            </a:r>
            <a:r>
              <a:rPr lang="en-US" dirty="0" smtClean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};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};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0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#include </a:t>
            </a:r>
            <a:r>
              <a:rPr lang="en-US" dirty="0" smtClean="0">
                <a:latin typeface="Consolas"/>
                <a:cs typeface="Consolas"/>
              </a:rPr>
              <a:t>“</a:t>
            </a:r>
            <a:r>
              <a:rPr lang="en-US" dirty="0" err="1" smtClean="0">
                <a:latin typeface="Consolas"/>
                <a:cs typeface="Consolas"/>
              </a:rPr>
              <a:t>fib.decl.h</a:t>
            </a:r>
            <a:r>
              <a:rPr lang="en-US" dirty="0">
                <a:latin typeface="Consolas"/>
                <a:cs typeface="Consolas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#define </a:t>
            </a:r>
            <a:r>
              <a:rPr lang="en-US" dirty="0">
                <a:latin typeface="Consolas"/>
                <a:cs typeface="Consolas"/>
              </a:rPr>
              <a:t>THRESHOLD 10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class </a:t>
            </a:r>
            <a:r>
              <a:rPr lang="en-US" dirty="0">
                <a:latin typeface="Consolas"/>
                <a:cs typeface="Consolas"/>
              </a:rPr>
              <a:t>Main : </a:t>
            </a:r>
            <a:r>
              <a:rPr lang="en-US" b="1" dirty="0">
                <a:latin typeface="Consolas"/>
                <a:cs typeface="Consolas"/>
              </a:rPr>
              <a:t>public </a:t>
            </a:r>
            <a:r>
              <a:rPr lang="en-US" dirty="0" smtClean="0">
                <a:latin typeface="Consolas"/>
                <a:cs typeface="Consolas"/>
              </a:rPr>
              <a:t>CBase_Main </a:t>
            </a:r>
            <a:r>
              <a:rPr lang="en-US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: Main(CkArgMsg∗  m) { </a:t>
            </a:r>
            <a:r>
              <a:rPr lang="en-US" dirty="0" smtClean="0">
                <a:latin typeface="Consolas"/>
                <a:cs typeface="Consolas"/>
              </a:rPr>
              <a:t>CProxy_Fib</a:t>
            </a:r>
            <a:r>
              <a:rPr lang="en-US" dirty="0">
                <a:latin typeface="Consolas"/>
                <a:cs typeface="Consolas"/>
              </a:rPr>
              <a:t>::ckNew(atoi(m−&gt;argv[1]), </a:t>
            </a:r>
            <a:r>
              <a:rPr lang="en-US" b="1" dirty="0">
                <a:latin typeface="Consolas"/>
                <a:cs typeface="Consolas"/>
              </a:rPr>
              <a:t>true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smtClean="0">
                <a:latin typeface="Consolas"/>
                <a:cs typeface="Consolas"/>
              </a:rPr>
              <a:t>CProxy_Fib</a:t>
            </a:r>
            <a:r>
              <a:rPr lang="en-US" dirty="0">
                <a:latin typeface="Consolas"/>
                <a:cs typeface="Consolas"/>
              </a:rPr>
              <a:t>()); 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class </a:t>
            </a:r>
            <a:r>
              <a:rPr lang="en-US" dirty="0">
                <a:latin typeface="Consolas"/>
                <a:cs typeface="Consolas"/>
              </a:rPr>
              <a:t>Fib : </a:t>
            </a:r>
            <a:r>
              <a:rPr lang="en-US" b="1" dirty="0">
                <a:latin typeface="Consolas"/>
                <a:cs typeface="Consolas"/>
              </a:rPr>
              <a:t>public </a:t>
            </a:r>
            <a:r>
              <a:rPr lang="en-US" dirty="0" smtClean="0">
                <a:latin typeface="Consolas"/>
                <a:cs typeface="Consolas"/>
              </a:rPr>
              <a:t>CBase_Fib </a:t>
            </a:r>
            <a:r>
              <a:rPr lang="en-US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 err="1" smtClean="0">
                <a:latin typeface="Consolas"/>
                <a:cs typeface="Consolas"/>
              </a:rPr>
              <a:t>Fib_SDAG</a:t>
            </a:r>
            <a:r>
              <a:rPr lang="en-US" dirty="0" err="1">
                <a:latin typeface="Consolas"/>
                <a:cs typeface="Consolas"/>
              </a:rPr>
              <a:t>_</a:t>
            </a:r>
            <a:r>
              <a:rPr lang="en-US" dirty="0" err="1" smtClean="0">
                <a:latin typeface="Consolas"/>
                <a:cs typeface="Consolas"/>
              </a:rPr>
              <a:t>CODE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CProxy_Fib </a:t>
            </a:r>
            <a:r>
              <a:rPr lang="en-US" dirty="0">
                <a:latin typeface="Consolas"/>
                <a:cs typeface="Consolas"/>
              </a:rPr>
              <a:t>parent; </a:t>
            </a:r>
            <a:r>
              <a:rPr lang="en-US" b="1" dirty="0">
                <a:latin typeface="Consolas"/>
                <a:cs typeface="Consolas"/>
              </a:rPr>
              <a:t>bool </a:t>
            </a:r>
            <a:r>
              <a:rPr lang="en-US" dirty="0">
                <a:latin typeface="Consolas"/>
                <a:cs typeface="Consolas"/>
              </a:rPr>
              <a:t>isRoot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Fib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n, </a:t>
            </a:r>
            <a:r>
              <a:rPr lang="en-US" b="1" dirty="0">
                <a:latin typeface="Consolas"/>
                <a:cs typeface="Consolas"/>
              </a:rPr>
              <a:t>bool </a:t>
            </a:r>
            <a:r>
              <a:rPr lang="en-US" dirty="0" smtClean="0">
                <a:latin typeface="Consolas"/>
                <a:cs typeface="Consolas"/>
              </a:rPr>
              <a:t>isRoot_, CProxy_Fib parent_)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: </a:t>
            </a:r>
            <a:r>
              <a:rPr lang="en-US" dirty="0">
                <a:latin typeface="Consolas"/>
                <a:cs typeface="Consolas"/>
              </a:rPr>
              <a:t>parent(</a:t>
            </a:r>
            <a:r>
              <a:rPr lang="en-US" dirty="0" smtClean="0">
                <a:latin typeface="Consolas"/>
                <a:cs typeface="Consolas"/>
              </a:rPr>
              <a:t>parent_)</a:t>
            </a:r>
            <a:r>
              <a:rPr lang="en-US" dirty="0">
                <a:latin typeface="Consolas"/>
                <a:cs typeface="Consolas"/>
              </a:rPr>
              <a:t>, isRoot(</a:t>
            </a:r>
            <a:r>
              <a:rPr lang="en-US" dirty="0" smtClean="0">
                <a:latin typeface="Consolas"/>
                <a:cs typeface="Consolas"/>
              </a:rPr>
              <a:t>isRoot_) </a:t>
            </a:r>
            <a:r>
              <a:rPr lang="en-US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calc</a:t>
            </a:r>
            <a:r>
              <a:rPr lang="en-US" dirty="0">
                <a:latin typeface="Consolas"/>
                <a:cs typeface="Consolas"/>
              </a:rPr>
              <a:t>(n);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b="1" dirty="0" smtClean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seqFib(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n) { </a:t>
            </a:r>
            <a:r>
              <a:rPr lang="en-US" b="1" dirty="0">
                <a:latin typeface="Consolas"/>
                <a:cs typeface="Consolas"/>
              </a:rPr>
              <a:t>return </a:t>
            </a:r>
            <a:r>
              <a:rPr lang="en-US" dirty="0">
                <a:latin typeface="Consolas"/>
                <a:cs typeface="Consolas"/>
              </a:rPr>
              <a:t>(n &lt; 2) ? n : seqFib(n − 1) + seqFib(n − 2); 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b="1" dirty="0" smtClean="0">
                <a:latin typeface="Consolas"/>
                <a:cs typeface="Consolas"/>
              </a:rPr>
              <a:t>void </a:t>
            </a:r>
            <a:r>
              <a:rPr lang="en-US" dirty="0">
                <a:latin typeface="Consolas"/>
                <a:cs typeface="Consolas"/>
              </a:rPr>
              <a:t>respond(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val)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b="1" dirty="0" smtClean="0">
                <a:latin typeface="Consolas"/>
                <a:cs typeface="Consolas"/>
              </a:rPr>
              <a:t>if </a:t>
            </a:r>
            <a:r>
              <a:rPr lang="en-US" dirty="0">
                <a:latin typeface="Consolas"/>
                <a:cs typeface="Consolas"/>
              </a:rPr>
              <a:t>(!isRoot)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{ </a:t>
            </a:r>
            <a:r>
              <a:rPr lang="en-US" dirty="0">
                <a:latin typeface="Consolas"/>
                <a:cs typeface="Consolas"/>
              </a:rPr>
              <a:t>parent.response(val);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</a:t>
            </a:r>
            <a:r>
              <a:rPr lang="en-US" b="1" dirty="0" smtClean="0">
                <a:latin typeface="Consolas"/>
                <a:cs typeface="Consolas"/>
              </a:rPr>
              <a:t>delete </a:t>
            </a:r>
            <a:r>
              <a:rPr lang="en-US" b="1" dirty="0">
                <a:latin typeface="Consolas"/>
                <a:cs typeface="Consolas"/>
              </a:rPr>
              <a:t>this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} </a:t>
            </a:r>
            <a:r>
              <a:rPr lang="en-US" b="1" dirty="0">
                <a:latin typeface="Consolas"/>
                <a:cs typeface="Consolas"/>
              </a:rPr>
              <a:t>else</a:t>
            </a:r>
            <a:r>
              <a:rPr lang="en-US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CkPrintf</a:t>
            </a:r>
            <a:r>
              <a:rPr lang="en-US" dirty="0">
                <a:latin typeface="Consolas"/>
                <a:cs typeface="Consolas"/>
              </a:rPr>
              <a:t>(”Fibonacci number is: %d\n”, val);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CkExit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#include </a:t>
            </a:r>
            <a:r>
              <a:rPr lang="en-US" dirty="0" smtClean="0">
                <a:latin typeface="Consolas"/>
                <a:cs typeface="Consolas"/>
              </a:rPr>
              <a:t>“fib.def.h”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46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3343661"/>
            <a:ext cx="8615359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spc="-80" dirty="0">
                <a:latin typeface="Lucida Console"/>
                <a:cs typeface="Lucida Console"/>
              </a:rPr>
              <a:t>/* sdag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sdag block2 */</a:t>
            </a:r>
            <a:endParaRPr lang="en-US" sz="2000" dirty="0">
              <a:latin typeface="Lucida Console"/>
              <a:cs typeface="Lucida Console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1725267"/>
            <a:ext cx="861535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</a:t>
            </a:r>
            <a:r>
              <a:rPr lang="en-US" b="1" spc="10" dirty="0" smtClean="0">
                <a:latin typeface="Consolas"/>
                <a:cs typeface="Consolas"/>
              </a:rPr>
              <a:t>when </a:t>
            </a:r>
            <a:r>
              <a:rPr lang="en-US" spc="10" dirty="0">
                <a:latin typeface="Consolas"/>
                <a:cs typeface="Consolas"/>
              </a:rPr>
              <a:t>myMethod1(</a:t>
            </a:r>
            <a:r>
              <a:rPr lang="en-US" b="1" spc="10" dirty="0">
                <a:latin typeface="Consolas"/>
                <a:cs typeface="Consolas"/>
              </a:rPr>
              <a:t>int </a:t>
            </a:r>
            <a:r>
              <a:rPr lang="en-US" spc="10" dirty="0">
                <a:latin typeface="Consolas"/>
                <a:cs typeface="Consolas"/>
              </a:rPr>
              <a:t>param1, </a:t>
            </a:r>
            <a:r>
              <a:rPr lang="en-US" b="1" spc="10" dirty="0">
                <a:latin typeface="Consolas"/>
                <a:cs typeface="Consolas"/>
              </a:rPr>
              <a:t>int </a:t>
            </a:r>
            <a:r>
              <a:rPr lang="en-US" spc="10" dirty="0">
                <a:latin typeface="Consolas"/>
                <a:cs typeface="Consolas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  </a:t>
            </a:r>
            <a:r>
              <a:rPr lang="en-US" b="1" spc="10" dirty="0" smtClean="0">
                <a:latin typeface="Consolas"/>
                <a:cs typeface="Consolas"/>
              </a:rPr>
              <a:t>when </a:t>
            </a:r>
            <a:r>
              <a:rPr lang="en-US" spc="10" dirty="0">
                <a:latin typeface="Consolas"/>
                <a:cs typeface="Consolas"/>
              </a:rPr>
              <a:t>myMethod2(</a:t>
            </a:r>
            <a:r>
              <a:rPr lang="en-US" b="1" spc="10" dirty="0">
                <a:latin typeface="Consolas"/>
                <a:cs typeface="Consolas"/>
              </a:rPr>
              <a:t>bool </a:t>
            </a:r>
            <a:r>
              <a:rPr lang="en-US" spc="10" dirty="0">
                <a:latin typeface="Consolas"/>
                <a:cs typeface="Consolas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          myMethod3</a:t>
            </a:r>
            <a:r>
              <a:rPr lang="en-US" spc="10" dirty="0">
                <a:latin typeface="Consolas"/>
                <a:cs typeface="Consolas"/>
              </a:rPr>
              <a:t>(</a:t>
            </a:r>
            <a:r>
              <a:rPr lang="en-US" b="1" spc="10" dirty="0">
                <a:latin typeface="Consolas"/>
                <a:cs typeface="Consolas"/>
              </a:rPr>
              <a:t>int </a:t>
            </a:r>
            <a:r>
              <a:rPr lang="en-US" spc="10" dirty="0">
                <a:latin typeface="Consolas"/>
                <a:cs typeface="Consolas"/>
              </a:rPr>
              <a:t>size, </a:t>
            </a:r>
            <a:r>
              <a:rPr lang="en-US" b="1" spc="10" dirty="0">
                <a:latin typeface="Consolas"/>
                <a:cs typeface="Consolas"/>
              </a:rPr>
              <a:t>int </a:t>
            </a:r>
            <a:r>
              <a:rPr lang="en-US" spc="10" dirty="0">
                <a:latin typeface="Consolas"/>
                <a:cs typeface="Consolas"/>
              </a:rPr>
              <a:t>arr[size]) </a:t>
            </a:r>
            <a:r>
              <a:rPr lang="en-US" i="1" spc="10" dirty="0">
                <a:latin typeface="Consolas"/>
                <a:cs typeface="Consolas"/>
              </a:rPr>
              <a:t>/∗ sdag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  </a:t>
            </a:r>
            <a:r>
              <a:rPr lang="en-US" b="1" spc="10" dirty="0" smtClean="0">
                <a:latin typeface="Consolas"/>
                <a:cs typeface="Consolas"/>
              </a:rPr>
              <a:t>when </a:t>
            </a:r>
            <a:r>
              <a:rPr lang="en-US" spc="10" dirty="0">
                <a:latin typeface="Consolas"/>
                <a:cs typeface="Consolas"/>
              </a:rPr>
              <a:t>myMethod4(bool param4) </a:t>
            </a:r>
            <a:r>
              <a:rPr lang="en-US" i="1" spc="10" dirty="0" smtClean="0">
                <a:latin typeface="Consolas"/>
                <a:cs typeface="Consolas"/>
              </a:rPr>
              <a:t>/∗ sdag block2 ∗/</a:t>
            </a:r>
            <a:endParaRPr lang="en-US" i="1" spc="10" dirty="0">
              <a:latin typeface="Consolas"/>
              <a:cs typeface="Consolas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}</a:t>
            </a:r>
            <a:endParaRPr lang="en-US" spc="10" dirty="0">
              <a:latin typeface="Consolas"/>
              <a:cs typeface="Consola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1865" y="1207114"/>
            <a:ext cx="861536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994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1865" y="1143000"/>
            <a:ext cx="861536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3257175"/>
            <a:ext cx="8615360" cy="270435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</a:t>
            </a:r>
            <a:r>
              <a:rPr lang="en-US" sz="1600" b="1" spc="10" dirty="0" smtClean="0">
                <a:latin typeface="Consolas"/>
                <a:cs typeface="Consolas"/>
              </a:rPr>
              <a:t>when </a:t>
            </a:r>
            <a:r>
              <a:rPr lang="en-US" sz="1600" spc="10" dirty="0">
                <a:latin typeface="Consolas"/>
                <a:cs typeface="Consolas"/>
              </a:rPr>
              <a:t>method1[100](</a:t>
            </a:r>
            <a:r>
              <a:rPr lang="en-US" sz="1600" b="1" spc="10" dirty="0">
                <a:latin typeface="Consolas"/>
                <a:cs typeface="Consolas"/>
              </a:rPr>
              <a:t>int </a:t>
            </a:r>
            <a:r>
              <a:rPr lang="en-US" sz="1600" spc="10" dirty="0">
                <a:latin typeface="Consolas"/>
                <a:cs typeface="Consolas"/>
              </a:rPr>
              <a:t>ref, </a:t>
            </a:r>
            <a:r>
              <a:rPr lang="en-US" sz="1600" b="1" spc="10" dirty="0">
                <a:latin typeface="Consolas"/>
                <a:cs typeface="Consolas"/>
              </a:rPr>
              <a:t>bool </a:t>
            </a:r>
            <a:r>
              <a:rPr lang="en-US" sz="1600" spc="10" dirty="0">
                <a:latin typeface="Consolas"/>
                <a:cs typeface="Consolas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     </a:t>
            </a:r>
            <a:r>
              <a:rPr lang="en-US" sz="1600" i="1" spc="10" dirty="0" smtClean="0">
                <a:latin typeface="Consolas"/>
                <a:cs typeface="Consolas"/>
              </a:rPr>
              <a:t>/</a:t>
            </a:r>
            <a:r>
              <a:rPr lang="en-US" sz="1600" i="1" spc="10" dirty="0">
                <a:latin typeface="Consolas"/>
                <a:cs typeface="Consolas"/>
              </a:rPr>
              <a:t>∗ sdag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z="1600" spc="10" dirty="0">
              <a:latin typeface="Consolas"/>
              <a:cs typeface="Consolas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</a:t>
            </a:r>
            <a:r>
              <a:rPr lang="en-US" sz="1600" b="1" spc="10" dirty="0" smtClean="0">
                <a:latin typeface="Consolas"/>
                <a:cs typeface="Consolas"/>
              </a:rPr>
              <a:t>serial </a:t>
            </a:r>
            <a:r>
              <a:rPr lang="en-US" sz="1600" spc="10" dirty="0">
                <a:latin typeface="Consolas"/>
                <a:cs typeface="Consolas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    proxy.method1</a:t>
            </a:r>
            <a:r>
              <a:rPr lang="en-US" sz="1600" spc="10" dirty="0">
                <a:latin typeface="Consolas"/>
                <a:cs typeface="Consolas"/>
              </a:rPr>
              <a:t>(200, </a:t>
            </a:r>
            <a:r>
              <a:rPr lang="en-US" sz="1600" b="1" spc="10" dirty="0">
                <a:latin typeface="Consolas"/>
                <a:cs typeface="Consolas"/>
              </a:rPr>
              <a:t>false</a:t>
            </a:r>
            <a:r>
              <a:rPr lang="en-US" sz="1600" spc="10" dirty="0">
                <a:latin typeface="Consolas"/>
                <a:cs typeface="Consolas"/>
              </a:rPr>
              <a:t>); </a:t>
            </a:r>
            <a:r>
              <a:rPr lang="en-US" sz="1600" i="1" spc="10" dirty="0">
                <a:latin typeface="Consolas"/>
                <a:cs typeface="Consolas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    proxy.method1</a:t>
            </a:r>
            <a:r>
              <a:rPr lang="en-US" sz="1600" spc="10" dirty="0">
                <a:latin typeface="Consolas"/>
                <a:cs typeface="Consolas"/>
              </a:rPr>
              <a:t>(100, </a:t>
            </a:r>
            <a:r>
              <a:rPr lang="en-US" sz="1600" b="1" spc="10" dirty="0">
                <a:latin typeface="Consolas"/>
                <a:cs typeface="Consolas"/>
              </a:rPr>
              <a:t>true</a:t>
            </a:r>
            <a:r>
              <a:rPr lang="en-US" sz="1600" spc="10" dirty="0">
                <a:latin typeface="Consolas"/>
                <a:cs typeface="Consolas"/>
              </a:rPr>
              <a:t>); </a:t>
            </a:r>
            <a:r>
              <a:rPr lang="en-US" sz="1600" i="1" spc="10" dirty="0">
                <a:latin typeface="Consolas"/>
                <a:cs typeface="Consolas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}</a:t>
            </a:r>
            <a:endParaRPr lang="en-US" sz="1600" spc="1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111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4418457"/>
            <a:ext cx="861536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4" y="1785678"/>
            <a:ext cx="8692409" cy="206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2940050"/>
            <a:ext cx="8615360" cy="246043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</a:t>
            </a:r>
            <a:r>
              <a:rPr lang="en-US" sz="1600" b="1" spc="10" dirty="0" smtClean="0">
                <a:latin typeface="Consolas"/>
                <a:cs typeface="Consolas"/>
              </a:rPr>
              <a:t>if </a:t>
            </a:r>
            <a:r>
              <a:rPr lang="en-US" sz="1600" spc="10" dirty="0">
                <a:latin typeface="Consolas"/>
                <a:cs typeface="Consolas"/>
              </a:rPr>
              <a:t>(thisIndex.x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    </a:t>
            </a:r>
            <a:r>
              <a:rPr lang="en-US" sz="1600" b="1" spc="10" dirty="0" smtClean="0">
                <a:latin typeface="Consolas"/>
                <a:cs typeface="Consolas"/>
              </a:rPr>
              <a:t>when </a:t>
            </a:r>
            <a:r>
              <a:rPr lang="en-US" sz="1600" spc="10" dirty="0">
                <a:latin typeface="Consolas"/>
                <a:cs typeface="Consolas"/>
              </a:rPr>
              <a:t>method1[block](int ref, bool someVal) </a:t>
            </a:r>
            <a:r>
              <a:rPr lang="en-US" sz="1600" i="1" spc="10" dirty="0">
                <a:latin typeface="Consolas"/>
                <a:cs typeface="Consolas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} </a:t>
            </a:r>
            <a:r>
              <a:rPr lang="en-US" sz="1600" spc="10" dirty="0">
                <a:latin typeface="Consolas"/>
                <a:cs typeface="Consolas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    </a:t>
            </a:r>
            <a:r>
              <a:rPr lang="en-US" sz="1600" b="1" spc="10" dirty="0" smtClean="0">
                <a:latin typeface="Consolas"/>
                <a:cs typeface="Consolas"/>
              </a:rPr>
              <a:t>when </a:t>
            </a:r>
            <a:r>
              <a:rPr lang="en-US" sz="1600" spc="10" dirty="0">
                <a:latin typeface="Consolas"/>
                <a:cs typeface="Consolas"/>
              </a:rPr>
              <a:t>method2(</a:t>
            </a:r>
            <a:r>
              <a:rPr lang="en-US" sz="1600" b="1" spc="10" dirty="0">
                <a:latin typeface="Consolas"/>
                <a:cs typeface="Consolas"/>
              </a:rPr>
              <a:t>int </a:t>
            </a:r>
            <a:r>
              <a:rPr lang="en-US" sz="1600" spc="10" dirty="0">
                <a:latin typeface="Consolas"/>
                <a:cs typeface="Consolas"/>
              </a:rPr>
              <a:t>payload) </a:t>
            </a:r>
            <a:r>
              <a:rPr lang="en-US" sz="1600" b="1" spc="10" dirty="0">
                <a:latin typeface="Consolas"/>
                <a:cs typeface="Consolas"/>
              </a:rPr>
              <a:t>serial </a:t>
            </a:r>
            <a:r>
              <a:rPr lang="en-US" sz="1600" spc="10" dirty="0">
                <a:latin typeface="Consolas"/>
                <a:cs typeface="Consolas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         </a:t>
            </a:r>
            <a:r>
              <a:rPr lang="en-US" sz="1600" i="1" spc="10" dirty="0" smtClean="0">
                <a:latin typeface="Consolas"/>
                <a:cs typeface="Consolas"/>
              </a:rPr>
              <a:t>/</a:t>
            </a:r>
            <a:r>
              <a:rPr lang="en-US" sz="1600" i="1" spc="10" dirty="0">
                <a:latin typeface="Consolas"/>
                <a:cs typeface="Consolas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    }</a:t>
            </a:r>
            <a:endParaRPr lang="en-US" sz="1600" spc="10" dirty="0">
              <a:latin typeface="Consolas"/>
              <a:cs typeface="Consolas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}</a:t>
            </a:r>
            <a:endParaRPr lang="en-US" sz="1600" spc="10" dirty="0">
              <a:latin typeface="Consolas"/>
              <a:cs typeface="Consola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1864" y="1713422"/>
            <a:ext cx="8615361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>
                <a:latin typeface="Lucida Console"/>
                <a:cs typeface="Lucida Console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140304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for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2486958"/>
            <a:ext cx="8615359" cy="207330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</a:t>
            </a:r>
            <a:r>
              <a:rPr lang="en-US" sz="1700" b="1" spc="10" dirty="0" smtClean="0">
                <a:latin typeface="Consolas"/>
                <a:cs typeface="Consolas"/>
              </a:rPr>
              <a:t>for </a:t>
            </a:r>
            <a:r>
              <a:rPr lang="en-US" sz="1700" spc="10" dirty="0">
                <a:latin typeface="Consolas"/>
                <a:cs typeface="Consolas"/>
              </a:rPr>
              <a:t>(iter = 0; iter &lt; maxIter; ++iter)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    </a:t>
            </a:r>
            <a:r>
              <a:rPr lang="en-US" sz="1700" b="1" spc="10" dirty="0" smtClean="0">
                <a:latin typeface="Consolas"/>
                <a:cs typeface="Consolas"/>
              </a:rPr>
              <a:t>when </a:t>
            </a:r>
            <a:r>
              <a:rPr lang="en-US" sz="1700" spc="10" dirty="0">
                <a:latin typeface="Consolas"/>
                <a:cs typeface="Consolas"/>
              </a:rPr>
              <a:t>recvLeft[iter](</a:t>
            </a:r>
            <a:r>
              <a:rPr lang="en-US" sz="1700" b="1" spc="10" dirty="0">
                <a:latin typeface="Consolas"/>
                <a:cs typeface="Consolas"/>
              </a:rPr>
              <a:t>int </a:t>
            </a:r>
            <a:r>
              <a:rPr lang="en-US" sz="1700" spc="10" dirty="0">
                <a:latin typeface="Consolas"/>
                <a:cs typeface="Consolas"/>
              </a:rPr>
              <a:t>num, </a:t>
            </a:r>
            <a:r>
              <a:rPr lang="en-US" sz="1700" b="1" spc="10" dirty="0">
                <a:latin typeface="Consolas"/>
                <a:cs typeface="Consolas"/>
              </a:rPr>
              <a:t>int </a:t>
            </a:r>
            <a:r>
              <a:rPr lang="en-US" sz="1700" spc="10" dirty="0">
                <a:latin typeface="Consolas"/>
                <a:cs typeface="Consolas"/>
              </a:rPr>
              <a:t>len, </a:t>
            </a:r>
            <a:r>
              <a:rPr lang="en-US" sz="1700" b="1" spc="10" dirty="0">
                <a:latin typeface="Consolas"/>
                <a:cs typeface="Consolas"/>
              </a:rPr>
              <a:t>double </a:t>
            </a:r>
            <a:r>
              <a:rPr lang="en-US" sz="1700" spc="10" dirty="0">
                <a:latin typeface="Consolas"/>
                <a:cs typeface="Consolas"/>
              </a:rPr>
              <a:t>data[len])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        </a:t>
            </a:r>
            <a:r>
              <a:rPr lang="en-US" sz="1700" b="1" spc="10" dirty="0" smtClean="0">
                <a:latin typeface="Consolas"/>
                <a:cs typeface="Consolas"/>
              </a:rPr>
              <a:t>serial </a:t>
            </a:r>
            <a:r>
              <a:rPr lang="en-US" sz="1700" spc="10" dirty="0">
                <a:latin typeface="Consolas"/>
                <a:cs typeface="Consolas"/>
              </a:rPr>
              <a:t>{ computeKernel(LEFT,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    </a:t>
            </a:r>
            <a:r>
              <a:rPr lang="en-US" sz="1700" b="1" spc="10" dirty="0" smtClean="0">
                <a:latin typeface="Consolas"/>
                <a:cs typeface="Consolas"/>
              </a:rPr>
              <a:t>when </a:t>
            </a:r>
            <a:r>
              <a:rPr lang="en-US" sz="1700" spc="10" dirty="0">
                <a:latin typeface="Consolas"/>
                <a:cs typeface="Consolas"/>
              </a:rPr>
              <a:t>recvRight[iter](</a:t>
            </a:r>
            <a:r>
              <a:rPr lang="en-US" sz="1700" b="1" spc="10" dirty="0">
                <a:latin typeface="Consolas"/>
                <a:cs typeface="Consolas"/>
              </a:rPr>
              <a:t>int </a:t>
            </a:r>
            <a:r>
              <a:rPr lang="en-US" sz="1700" spc="10" dirty="0">
                <a:latin typeface="Consolas"/>
                <a:cs typeface="Consolas"/>
              </a:rPr>
              <a:t>num, </a:t>
            </a:r>
            <a:r>
              <a:rPr lang="en-US" sz="1700" b="1" spc="10" dirty="0">
                <a:latin typeface="Consolas"/>
                <a:cs typeface="Consolas"/>
              </a:rPr>
              <a:t>int </a:t>
            </a:r>
            <a:r>
              <a:rPr lang="en-US" sz="1700" spc="10" dirty="0">
                <a:latin typeface="Consolas"/>
                <a:cs typeface="Consolas"/>
              </a:rPr>
              <a:t>len, </a:t>
            </a:r>
            <a:r>
              <a:rPr lang="en-US" sz="1700" b="1" spc="10" dirty="0">
                <a:latin typeface="Consolas"/>
                <a:cs typeface="Consolas"/>
              </a:rPr>
              <a:t>double </a:t>
            </a:r>
            <a:r>
              <a:rPr lang="en-US" sz="1700" spc="10" dirty="0">
                <a:latin typeface="Consolas"/>
                <a:cs typeface="Consolas"/>
              </a:rPr>
              <a:t>data[len])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        </a:t>
            </a:r>
            <a:r>
              <a:rPr lang="en-US" sz="1700" b="1" spc="10" dirty="0" smtClean="0">
                <a:latin typeface="Consolas"/>
                <a:cs typeface="Consolas"/>
              </a:rPr>
              <a:t>serial </a:t>
            </a:r>
            <a:r>
              <a:rPr lang="en-US" sz="1700" spc="10" dirty="0">
                <a:latin typeface="Consolas"/>
                <a:cs typeface="Consolas"/>
              </a:rPr>
              <a:t>{ computeKernel(RIGHT,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}</a:t>
            </a:r>
            <a:endParaRPr lang="en-US" sz="1700" spc="10" dirty="0">
              <a:latin typeface="Consolas"/>
              <a:cs typeface="Consola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1865" y="1252298"/>
            <a:ext cx="8615359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for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spc="10" dirty="0" smtClean="0">
                <a:latin typeface="Lucida Console"/>
                <a:cs typeface="Lucida Console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th iteration completes, the </a:t>
            </a:r>
            <a:r>
              <a:rPr lang="en-US" i="1" spc="10" dirty="0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1865" y="4560265"/>
            <a:ext cx="8615359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spc="20" dirty="0" smtClean="0">
                <a:latin typeface="Lucida Console"/>
                <a:cs typeface="Lucida Console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61865" y="5197425"/>
            <a:ext cx="8615360" cy="105955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</a:t>
            </a:r>
            <a:r>
              <a:rPr lang="en-US" sz="1700" b="1" spc="10" dirty="0" smtClean="0">
                <a:latin typeface="Consolas"/>
                <a:cs typeface="Consolas"/>
              </a:rPr>
              <a:t>class </a:t>
            </a:r>
            <a:r>
              <a:rPr lang="en-US" sz="1700" spc="10" dirty="0">
                <a:latin typeface="Consolas"/>
                <a:cs typeface="Consolas"/>
              </a:rPr>
              <a:t>Foo : </a:t>
            </a:r>
            <a:r>
              <a:rPr lang="en-US" sz="1700" b="1" spc="10" dirty="0">
                <a:latin typeface="Consolas"/>
                <a:cs typeface="Consolas"/>
              </a:rPr>
              <a:t>public </a:t>
            </a:r>
            <a:r>
              <a:rPr lang="en-US" sz="1700" spc="10" dirty="0" smtClean="0">
                <a:latin typeface="Consolas"/>
                <a:cs typeface="Consolas"/>
              </a:rPr>
              <a:t>CBase_Foo </a:t>
            </a:r>
            <a:r>
              <a:rPr lang="en-US" sz="1700" spc="10" dirty="0">
                <a:latin typeface="Consolas"/>
                <a:cs typeface="Consolas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    </a:t>
            </a:r>
            <a:r>
              <a:rPr lang="en-US" sz="1700" b="1" spc="10" dirty="0" smtClean="0">
                <a:latin typeface="Consolas"/>
                <a:cs typeface="Consolas"/>
              </a:rPr>
              <a:t>public</a:t>
            </a:r>
            <a:r>
              <a:rPr lang="en-US" sz="1700" spc="10" dirty="0">
                <a:latin typeface="Consolas"/>
                <a:cs typeface="Consolas"/>
              </a:rPr>
              <a:t>: </a:t>
            </a:r>
            <a:r>
              <a:rPr lang="en-US" sz="1700" b="1" spc="10" dirty="0">
                <a:latin typeface="Consolas"/>
                <a:cs typeface="Consolas"/>
              </a:rPr>
              <a:t>int </a:t>
            </a:r>
            <a:r>
              <a:rPr lang="en-US" sz="1700" spc="10" dirty="0">
                <a:latin typeface="Consolas"/>
                <a:cs typeface="Consolas"/>
              </a:rPr>
              <a:t>iter;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}</a:t>
            </a:r>
            <a:r>
              <a:rPr lang="en-US" sz="1700" spc="10" dirty="0">
                <a:latin typeface="Consolas"/>
                <a:cs typeface="Consola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9617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 </a:t>
            </a:r>
            <a:r>
              <a:rPr lang="en-US" sz="2200" dirty="0" smtClean="0">
                <a:latin typeface="Lucida Console"/>
                <a:cs typeface="Lucida Console"/>
              </a:rPr>
              <a:t>while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2421117"/>
            <a:ext cx="8615360" cy="375222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</a:t>
            </a:r>
            <a:r>
              <a:rPr lang="en-US" sz="2000" b="1" spc="10" dirty="0" smtClean="0">
                <a:latin typeface="Consolas"/>
                <a:cs typeface="Consolas"/>
              </a:rPr>
              <a:t>while </a:t>
            </a:r>
            <a:r>
              <a:rPr lang="en-US" sz="2000" spc="10" dirty="0">
                <a:latin typeface="Consolas"/>
                <a:cs typeface="Consolas"/>
              </a:rPr>
              <a:t>(i &lt; numNeighbors)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</a:t>
            </a:r>
            <a:r>
              <a:rPr lang="en-US" sz="2000" b="1" spc="10" dirty="0" smtClean="0">
                <a:latin typeface="Consolas"/>
                <a:cs typeface="Consolas"/>
              </a:rPr>
              <a:t>when </a:t>
            </a:r>
            <a:r>
              <a:rPr lang="en-US" sz="2000" spc="10" dirty="0">
                <a:latin typeface="Consolas"/>
                <a:cs typeface="Consolas"/>
              </a:rPr>
              <a:t>recvData(</a:t>
            </a:r>
            <a:r>
              <a:rPr lang="en-US" sz="2000" b="1" spc="10" dirty="0">
                <a:latin typeface="Consolas"/>
                <a:cs typeface="Consolas"/>
              </a:rPr>
              <a:t>int </a:t>
            </a:r>
            <a:r>
              <a:rPr lang="en-US" sz="2000" spc="10" dirty="0">
                <a:latin typeface="Consolas"/>
                <a:cs typeface="Consolas"/>
              </a:rPr>
              <a:t>len, </a:t>
            </a:r>
            <a:r>
              <a:rPr lang="en-US" sz="2000" b="1" spc="10" dirty="0">
                <a:latin typeface="Consolas"/>
                <a:cs typeface="Consolas"/>
              </a:rPr>
              <a:t>double </a:t>
            </a:r>
            <a:r>
              <a:rPr lang="en-US" sz="2000" spc="10" dirty="0">
                <a:latin typeface="Consolas"/>
                <a:cs typeface="Consolas"/>
              </a:rPr>
              <a:t>data[len])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    </a:t>
            </a:r>
            <a:r>
              <a:rPr lang="en-US" sz="2000" b="1" spc="10" dirty="0" smtClean="0">
                <a:latin typeface="Consolas"/>
                <a:cs typeface="Consolas"/>
              </a:rPr>
              <a:t>serial </a:t>
            </a:r>
            <a:r>
              <a:rPr lang="en-US" sz="2000" spc="10" dirty="0">
                <a:latin typeface="Consolas"/>
                <a:cs typeface="Consolas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         </a:t>
            </a:r>
            <a:r>
              <a:rPr lang="en-US" sz="2000" i="1" spc="10" dirty="0" smtClean="0">
                <a:latin typeface="Consolas"/>
                <a:cs typeface="Consolas"/>
              </a:rPr>
              <a:t>/</a:t>
            </a:r>
            <a:r>
              <a:rPr lang="en-US" sz="2000" i="1" spc="10" dirty="0">
                <a:latin typeface="Consolas"/>
                <a:cs typeface="Consolas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    }</a:t>
            </a:r>
            <a:endParaRPr lang="en-US" sz="2000" spc="10" dirty="0">
              <a:latin typeface="Consolas"/>
              <a:cs typeface="Consolas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    </a:t>
            </a:r>
            <a:r>
              <a:rPr lang="en-US" sz="2000" b="1" spc="10" dirty="0" smtClean="0">
                <a:latin typeface="Consolas"/>
                <a:cs typeface="Consolas"/>
              </a:rPr>
              <a:t>when </a:t>
            </a:r>
            <a:r>
              <a:rPr lang="en-US" sz="2000" spc="10" dirty="0">
                <a:latin typeface="Consolas"/>
                <a:cs typeface="Consolas"/>
              </a:rPr>
              <a:t>method1() </a:t>
            </a:r>
            <a:r>
              <a:rPr lang="en-US" sz="2000" i="1" spc="10" dirty="0">
                <a:latin typeface="Consolas"/>
                <a:cs typeface="Consolas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    </a:t>
            </a:r>
            <a:r>
              <a:rPr lang="en-US" sz="2000" b="1" spc="10" dirty="0" smtClean="0">
                <a:latin typeface="Consolas"/>
                <a:cs typeface="Consolas"/>
              </a:rPr>
              <a:t>when </a:t>
            </a:r>
            <a:r>
              <a:rPr lang="en-US" sz="2000" spc="10" dirty="0">
                <a:latin typeface="Consolas"/>
                <a:cs typeface="Consolas"/>
              </a:rPr>
              <a:t>method2() </a:t>
            </a:r>
            <a:r>
              <a:rPr lang="en-US" sz="2000" i="1" spc="10" dirty="0">
                <a:latin typeface="Consolas"/>
                <a:cs typeface="Consolas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}</a:t>
            </a:r>
            <a:endParaRPr lang="en-US" sz="2000" spc="10" dirty="0">
              <a:latin typeface="Consolas"/>
              <a:cs typeface="Consolas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</a:t>
            </a:r>
            <a:r>
              <a:rPr lang="en-US" sz="2000" b="1" spc="10" dirty="0" smtClean="0">
                <a:latin typeface="Consolas"/>
                <a:cs typeface="Consolas"/>
              </a:rPr>
              <a:t>serial </a:t>
            </a:r>
            <a:r>
              <a:rPr lang="en-US" sz="2000" spc="10" dirty="0">
                <a:latin typeface="Consolas"/>
                <a:cs typeface="Consolas"/>
              </a:rPr>
              <a:t>{ i++;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}</a:t>
            </a:r>
            <a:endParaRPr lang="en-US" sz="2000" spc="10" dirty="0">
              <a:latin typeface="Consolas"/>
              <a:cs typeface="Consola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1865" y="1198823"/>
            <a:ext cx="861536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while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716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overlap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1865" y="917222"/>
            <a:ext cx="8615360" cy="3565131"/>
          </a:xfrm>
        </p:spPr>
        <p:txBody>
          <a:bodyPr>
            <a:normAutofit fontScale="92500" lnSpcReduction="2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Lucida Console"/>
                <a:cs typeface="Lucida Console"/>
              </a:rPr>
              <a:t>overlap</a:t>
            </a:r>
            <a:r>
              <a:rPr lang="en-US" sz="3000" spc="-95" dirty="0">
                <a:latin typeface="Courier"/>
                <a:cs typeface="Courier"/>
              </a:rPr>
              <a:t>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Lucida Console"/>
                <a:cs typeface="Lucida Console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Syntax: </a:t>
            </a:r>
            <a:r>
              <a:rPr lang="en-US" spc="-80" dirty="0">
                <a:latin typeface="Lucida Console"/>
                <a:cs typeface="Lucida Console"/>
              </a:rPr>
              <a:t>overlap </a:t>
            </a:r>
            <a:r>
              <a:rPr lang="en-US" spc="95" dirty="0">
                <a:latin typeface="Lucida Console"/>
                <a:cs typeface="Lucida Console"/>
              </a:rPr>
              <a:t>{</a:t>
            </a:r>
            <a:r>
              <a:rPr lang="en-US" i="1" spc="95" dirty="0">
                <a:latin typeface="Lucida Console"/>
                <a:cs typeface="Lucida Console"/>
              </a:rPr>
              <a:t> </a:t>
            </a:r>
            <a:r>
              <a:rPr lang="en-US" i="1" spc="20" dirty="0">
                <a:latin typeface="Lucida Console"/>
                <a:cs typeface="Lucida Console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/* sdag constructs */ </a:t>
            </a:r>
            <a:r>
              <a:rPr lang="en-US" spc="95" dirty="0" smtClean="0">
                <a:latin typeface="Lucida Console"/>
                <a:cs typeface="Lucida Console"/>
              </a:rPr>
              <a:t>}</a:t>
            </a: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Lucida Console"/>
              <a:cs typeface="Lucida Console"/>
            </a:endParaRPr>
          </a:p>
          <a:p>
            <a:pPr marL="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4332942"/>
            <a:ext cx="8615359" cy="203200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</a:t>
            </a:r>
            <a:r>
              <a:rPr lang="en-US" b="1" spc="10" dirty="0" smtClean="0">
                <a:latin typeface="Consolas"/>
                <a:cs typeface="Consolas"/>
              </a:rPr>
              <a:t>serial </a:t>
            </a:r>
            <a:r>
              <a:rPr lang="en-US" spc="10" dirty="0">
                <a:latin typeface="Consolas"/>
                <a:cs typeface="Consolas"/>
              </a:rPr>
              <a:t>{ </a:t>
            </a:r>
            <a:r>
              <a:rPr lang="en-US" i="1" spc="10" dirty="0">
                <a:latin typeface="Consolas"/>
                <a:cs typeface="Consolas"/>
              </a:rPr>
              <a:t>/∗ block1 ∗/ </a:t>
            </a:r>
            <a:r>
              <a:rPr lang="en-US" spc="1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</a:t>
            </a:r>
            <a:r>
              <a:rPr lang="en-US" b="1" spc="10" dirty="0" smtClean="0">
                <a:latin typeface="Consolas"/>
                <a:cs typeface="Consolas"/>
              </a:rPr>
              <a:t>overlap </a:t>
            </a:r>
            <a:r>
              <a:rPr lang="en-US" spc="10" dirty="0">
                <a:latin typeface="Consolas"/>
                <a:cs typeface="Consolas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    </a:t>
            </a:r>
            <a:r>
              <a:rPr lang="en-US" b="1" spc="10" dirty="0" smtClean="0">
                <a:latin typeface="Consolas"/>
                <a:cs typeface="Consolas"/>
              </a:rPr>
              <a:t>serial </a:t>
            </a:r>
            <a:r>
              <a:rPr lang="en-US" spc="10" dirty="0">
                <a:latin typeface="Consolas"/>
                <a:cs typeface="Consolas"/>
              </a:rPr>
              <a:t>{ </a:t>
            </a:r>
            <a:r>
              <a:rPr lang="en-US" i="1" spc="10" dirty="0">
                <a:latin typeface="Consolas"/>
                <a:cs typeface="Consolas"/>
              </a:rPr>
              <a:t>/∗ block2 ∗/ </a:t>
            </a:r>
            <a:r>
              <a:rPr lang="en-US" spc="1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    </a:t>
            </a:r>
            <a:r>
              <a:rPr lang="en-US" b="1" spc="10" dirty="0" smtClean="0">
                <a:latin typeface="Consolas"/>
                <a:cs typeface="Consolas"/>
              </a:rPr>
              <a:t>when </a:t>
            </a:r>
            <a:r>
              <a:rPr lang="en-US" spc="10" dirty="0">
                <a:latin typeface="Consolas"/>
                <a:cs typeface="Consolas"/>
              </a:rPr>
              <a:t>entryMethod1[100](</a:t>
            </a:r>
            <a:r>
              <a:rPr lang="en-US" b="1" spc="10" dirty="0">
                <a:latin typeface="Consolas"/>
                <a:cs typeface="Consolas"/>
              </a:rPr>
              <a:t>int </a:t>
            </a:r>
            <a:r>
              <a:rPr lang="en-US" spc="10" dirty="0" smtClean="0">
                <a:latin typeface="Consolas"/>
                <a:cs typeface="Consolas"/>
              </a:rPr>
              <a:t>ref_num</a:t>
            </a:r>
            <a:r>
              <a:rPr lang="en-US" spc="10" dirty="0">
                <a:latin typeface="Consolas"/>
                <a:cs typeface="Consolas"/>
              </a:rPr>
              <a:t>, </a:t>
            </a:r>
            <a:r>
              <a:rPr lang="en-US" b="1" spc="10" dirty="0">
                <a:latin typeface="Consolas"/>
                <a:cs typeface="Consolas"/>
              </a:rPr>
              <a:t>bool </a:t>
            </a:r>
            <a:r>
              <a:rPr lang="en-US" spc="10" dirty="0">
                <a:latin typeface="Consolas"/>
                <a:cs typeface="Consolas"/>
              </a:rPr>
              <a:t>param1) </a:t>
            </a:r>
            <a:r>
              <a:rPr lang="en-US" i="1" spc="10" dirty="0">
                <a:latin typeface="Consolas"/>
                <a:cs typeface="Consolas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    </a:t>
            </a:r>
            <a:r>
              <a:rPr lang="en-US" b="1" spc="10" dirty="0" smtClean="0">
                <a:latin typeface="Consolas"/>
                <a:cs typeface="Consolas"/>
              </a:rPr>
              <a:t>when </a:t>
            </a:r>
            <a:r>
              <a:rPr lang="en-US" spc="10" dirty="0">
                <a:latin typeface="Consolas"/>
                <a:cs typeface="Consolas"/>
              </a:rPr>
              <a:t>entryMethod2(</a:t>
            </a:r>
            <a:r>
              <a:rPr lang="en-US" b="1" spc="10" dirty="0">
                <a:latin typeface="Consolas"/>
                <a:cs typeface="Consolas"/>
              </a:rPr>
              <a:t>char </a:t>
            </a:r>
            <a:r>
              <a:rPr lang="en-US" spc="10" dirty="0">
                <a:latin typeface="Consolas"/>
                <a:cs typeface="Consolas"/>
              </a:rPr>
              <a:t>myChar) </a:t>
            </a:r>
            <a:r>
              <a:rPr lang="en-US" i="1" spc="10" dirty="0">
                <a:latin typeface="Consolas"/>
                <a:cs typeface="Consolas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}</a:t>
            </a:r>
            <a:endParaRPr lang="en-US" spc="10" dirty="0">
              <a:latin typeface="Consolas"/>
              <a:cs typeface="Consolas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</a:t>
            </a:r>
            <a:r>
              <a:rPr lang="en-US" b="1" spc="10" dirty="0" smtClean="0">
                <a:latin typeface="Consolas"/>
                <a:cs typeface="Consolas"/>
              </a:rPr>
              <a:t>serial </a:t>
            </a:r>
            <a:r>
              <a:rPr lang="en-US" spc="10" dirty="0">
                <a:latin typeface="Consolas"/>
                <a:cs typeface="Consolas"/>
              </a:rPr>
              <a:t>{ </a:t>
            </a:r>
            <a:r>
              <a:rPr lang="en-US" i="1" spc="10" dirty="0">
                <a:latin typeface="Consolas"/>
                <a:cs typeface="Consolas"/>
              </a:rPr>
              <a:t>/∗ block5 ∗/ </a:t>
            </a:r>
            <a:r>
              <a:rPr lang="en-US" spc="10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154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2474928"/>
            <a:ext cx="4967547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c</a:t>
            </a:r>
            <a:r>
              <a:rPr lang="en-US" sz="2300" spc="20" dirty="0">
                <a:latin typeface="Times New Roman"/>
                <a:cs typeface="Times New Roman"/>
              </a:rPr>
              <a:t>h</a:t>
            </a:r>
            <a:r>
              <a:rPr lang="en-US" sz="2300" spc="-15" dirty="0">
                <a:latin typeface="Times New Roman"/>
                <a:cs typeface="Times New Roman"/>
              </a:rPr>
              <a:t>a</a:t>
            </a:r>
            <a:r>
              <a:rPr lang="en-US" sz="2300" dirty="0">
                <a:latin typeface="Times New Roman"/>
                <a:cs typeface="Times New Roman"/>
              </a:rPr>
              <a:t>re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124</a:t>
            </a:fld>
            <a:endParaRPr lang="en-US" dirty="0"/>
          </a:p>
        </p:txBody>
      </p:sp>
      <p:pic>
        <p:nvPicPr>
          <p:cNvPr id="8" name="Picture 7" descr="overlap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146" y="797089"/>
            <a:ext cx="3536079" cy="52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6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1865" y="1688352"/>
            <a:ext cx="861536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-95" dirty="0">
                <a:latin typeface="Lucida Console"/>
                <a:cs typeface="Lucida Console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Lucida Console"/>
                <a:cs typeface="Lucida Console"/>
              </a:rPr>
              <a:t>  forall </a:t>
            </a:r>
            <a:r>
              <a:rPr lang="en-US" sz="2000" spc="-80" dirty="0">
                <a:latin typeface="Lucida Console"/>
                <a:cs typeface="Lucida Console"/>
              </a:rPr>
              <a:t>[&lt;ident&gt;] (&lt;min&gt; </a:t>
            </a:r>
            <a:r>
              <a:rPr lang="en-US" sz="2000" spc="-80" dirty="0" smtClean="0">
                <a:latin typeface="Lucida Console"/>
                <a:cs typeface="Lucida Console"/>
              </a:rPr>
              <a:t>: &lt;</a:t>
            </a:r>
            <a:r>
              <a:rPr lang="en-US" sz="2000" spc="-80" dirty="0">
                <a:latin typeface="Lucida Console"/>
                <a:cs typeface="Lucida Console"/>
              </a:rPr>
              <a:t>max&gt;, &lt;stride&gt;) &lt;body&gt;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&lt;min&gt;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&lt;max&gt;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3660588"/>
            <a:ext cx="8615360" cy="118035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600" b="1" spc="10" dirty="0" smtClean="0">
                <a:latin typeface="Consolas"/>
                <a:cs typeface="Consolas"/>
              </a:rPr>
              <a:t>    forall</a:t>
            </a:r>
            <a:r>
              <a:rPr lang="en-US" sz="1600" spc="10" dirty="0" smtClean="0">
                <a:latin typeface="Consolas"/>
                <a:cs typeface="Consolas"/>
              </a:rPr>
              <a:t> </a:t>
            </a:r>
            <a:r>
              <a:rPr lang="en-US" sz="1600" spc="10" dirty="0">
                <a:latin typeface="Consolas"/>
                <a:cs typeface="Consolas"/>
              </a:rPr>
              <a:t>[block] (0 : numBlocks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b="1" spc="10" dirty="0" smtClean="0">
                <a:latin typeface="Consolas"/>
                <a:cs typeface="Consolas"/>
              </a:rPr>
              <a:t>        when</a:t>
            </a:r>
            <a:r>
              <a:rPr lang="en-US" sz="1600" spc="10" dirty="0" smtClean="0">
                <a:latin typeface="Consolas"/>
                <a:cs typeface="Consolas"/>
              </a:rPr>
              <a:t> </a:t>
            </a:r>
            <a:r>
              <a:rPr lang="en-US" sz="1600" spc="10" dirty="0">
                <a:latin typeface="Consolas"/>
                <a:cs typeface="Consolas"/>
              </a:rPr>
              <a:t>method1[block](</a:t>
            </a:r>
            <a:r>
              <a:rPr lang="en-US" sz="1600" b="1" spc="10" dirty="0">
                <a:latin typeface="Consolas"/>
                <a:cs typeface="Consolas"/>
              </a:rPr>
              <a:t>int</a:t>
            </a:r>
            <a:r>
              <a:rPr lang="en-US" sz="1600" spc="10" dirty="0">
                <a:latin typeface="Consolas"/>
                <a:cs typeface="Consolas"/>
              </a:rPr>
              <a:t> ref, </a:t>
            </a:r>
            <a:r>
              <a:rPr lang="en-US" sz="1600" b="1" spc="10" dirty="0">
                <a:latin typeface="Consolas"/>
                <a:cs typeface="Consolas"/>
              </a:rPr>
              <a:t>bool</a:t>
            </a:r>
            <a:r>
              <a:rPr lang="en-US" sz="1600" spc="10" dirty="0">
                <a:latin typeface="Consolas"/>
                <a:cs typeface="Consolas"/>
              </a:rPr>
              <a:t> someVal) </a:t>
            </a:r>
            <a:r>
              <a:rPr lang="en-US" sz="1600" i="1" spc="10" dirty="0">
                <a:latin typeface="Consolas"/>
                <a:cs typeface="Consolas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}</a:t>
            </a:r>
            <a:endParaRPr lang="en-US" sz="1600" spc="10" dirty="0">
              <a:latin typeface="Consolas"/>
              <a:cs typeface="Consola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261865" y="4982879"/>
            <a:ext cx="8615359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public:	int</a:t>
            </a:r>
            <a:r>
              <a:rPr lang="en-US" sz="4000" spc="-90" dirty="0">
                <a:latin typeface="Lucida Console"/>
                <a:cs typeface="Lucida Console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block;</a:t>
            </a:r>
            <a:endParaRPr lang="en-US" sz="4000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21440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Consolas"/>
                <a:cs typeface="Consolas"/>
              </a:rPr>
              <a:t>mainmodule </a:t>
            </a:r>
            <a:r>
              <a:rPr lang="en-US" sz="2000" dirty="0">
                <a:latin typeface="Consolas"/>
                <a:cs typeface="Consolas"/>
              </a:rPr>
              <a:t>prefix </a:t>
            </a:r>
            <a:r>
              <a:rPr lang="en-US" sz="2000" dirty="0" smtClean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</a:t>
            </a:r>
            <a:r>
              <a:rPr lang="en-US" sz="2000" b="1" dirty="0" smtClean="0">
                <a:latin typeface="Consolas"/>
                <a:cs typeface="Consolas"/>
              </a:rPr>
              <a:t>mainchare </a:t>
            </a:r>
            <a:r>
              <a:rPr lang="en-US" sz="2000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dirty="0">
                <a:latin typeface="Consolas"/>
                <a:cs typeface="Consolas"/>
              </a:rPr>
              <a:t>Main(CkArgMsg∗ msg);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dirty="0">
                <a:latin typeface="Consolas"/>
                <a:cs typeface="Consolas"/>
              </a:rPr>
              <a:t>[reductiontarget] </a:t>
            </a:r>
            <a:r>
              <a:rPr lang="en-US" sz="2000" b="1" dirty="0">
                <a:latin typeface="Consolas"/>
                <a:cs typeface="Consolas"/>
              </a:rPr>
              <a:t>void</a:t>
            </a:r>
            <a:r>
              <a:rPr lang="en-US" sz="2000" dirty="0">
                <a:latin typeface="Consolas"/>
                <a:cs typeface="Consolas"/>
              </a:rPr>
              <a:t> checkIn();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}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b="1" dirty="0" smtClean="0">
                <a:latin typeface="Consolas"/>
                <a:cs typeface="Consolas"/>
              </a:rPr>
              <a:t>array </a:t>
            </a:r>
            <a:r>
              <a:rPr lang="en-US" sz="2000" dirty="0">
                <a:latin typeface="Consolas"/>
                <a:cs typeface="Consolas"/>
              </a:rPr>
              <a:t>[1D] Prefix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dirty="0">
                <a:latin typeface="Consolas"/>
                <a:cs typeface="Consolas"/>
              </a:rPr>
              <a:t>Prefix(</a:t>
            </a:r>
            <a:r>
              <a:rPr lang="en-US" sz="2000" b="1" dirty="0">
                <a:latin typeface="Consolas"/>
                <a:cs typeface="Consolas"/>
              </a:rPr>
              <a:t>int</a:t>
            </a:r>
            <a:r>
              <a:rPr lang="en-US" sz="2000" dirty="0">
                <a:latin typeface="Consolas"/>
                <a:cs typeface="Consolas"/>
              </a:rPr>
              <a:t> n, </a:t>
            </a:r>
            <a:r>
              <a:rPr lang="en-US" sz="2000" dirty="0" smtClean="0">
                <a:latin typeface="Consolas"/>
                <a:cs typeface="Consolas"/>
              </a:rPr>
              <a:t>CProxy_Main </a:t>
            </a:r>
            <a:r>
              <a:rPr lang="en-US" sz="2000" dirty="0">
                <a:latin typeface="Consolas"/>
                <a:cs typeface="Consolas"/>
              </a:rPr>
              <a:t>m);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1800" b="1" dirty="0" smtClean="0">
                <a:latin typeface="Consolas"/>
                <a:cs typeface="Consolas"/>
              </a:rPr>
              <a:t>entry </a:t>
            </a:r>
            <a:r>
              <a:rPr lang="en-US" sz="1800" b="1" dirty="0">
                <a:latin typeface="Consolas"/>
                <a:cs typeface="Consolas"/>
              </a:rPr>
              <a:t>void </a:t>
            </a:r>
            <a:r>
              <a:rPr lang="en-US" sz="1800" dirty="0">
                <a:latin typeface="Consolas"/>
                <a:cs typeface="Consolas"/>
              </a:rPr>
              <a:t>passValue(</a:t>
            </a:r>
            <a:r>
              <a:rPr lang="en-US" sz="1800" b="1" dirty="0">
                <a:latin typeface="Consolas"/>
                <a:cs typeface="Consolas"/>
              </a:rPr>
              <a:t>int </a:t>
            </a:r>
            <a:r>
              <a:rPr lang="en-US" sz="1800" dirty="0">
                <a:latin typeface="Consolas"/>
                <a:cs typeface="Consolas"/>
              </a:rPr>
              <a:t>step, </a:t>
            </a:r>
            <a:r>
              <a:rPr lang="en-US" sz="1800" b="1" dirty="0">
                <a:latin typeface="Consolas"/>
                <a:cs typeface="Consolas"/>
              </a:rPr>
              <a:t>unsigned int </a:t>
            </a:r>
            <a:r>
              <a:rPr lang="en-US" sz="1800" dirty="0">
                <a:latin typeface="Consolas"/>
                <a:cs typeface="Consolas"/>
              </a:rPr>
              <a:t>incomingValue);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12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</a:t>
            </a:r>
            <a:r>
              <a:rPr lang="en-US" sz="1500" b="1" dirty="0" smtClean="0">
                <a:latin typeface="Consolas"/>
                <a:cs typeface="Consolas"/>
              </a:rPr>
              <a:t>entry </a:t>
            </a:r>
            <a:r>
              <a:rPr lang="en-US" sz="1500" b="1" dirty="0">
                <a:latin typeface="Consolas"/>
                <a:cs typeface="Consolas"/>
              </a:rPr>
              <a:t>void </a:t>
            </a:r>
            <a:r>
              <a:rPr lang="en-US" sz="1500" dirty="0">
                <a:latin typeface="Consolas"/>
                <a:cs typeface="Consolas"/>
              </a:rPr>
              <a:t>startPrefixCalculation() {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</a:t>
            </a:r>
            <a:r>
              <a:rPr lang="en-US" sz="1500" b="1" dirty="0" smtClean="0">
                <a:latin typeface="Consolas"/>
                <a:cs typeface="Consolas"/>
              </a:rPr>
              <a:t>for</a:t>
            </a:r>
            <a:r>
              <a:rPr lang="en-US" sz="1500" dirty="0">
                <a:latin typeface="Consolas"/>
                <a:cs typeface="Consolas"/>
              </a:rPr>
              <a:t>(stage = 0; (1 &lt;&lt; stage) &lt; numElements; stage++) {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</a:t>
            </a:r>
            <a:r>
              <a:rPr lang="en-US" sz="1500" b="1" dirty="0" smtClean="0">
                <a:latin typeface="Consolas"/>
                <a:cs typeface="Consolas"/>
              </a:rPr>
              <a:t>serial </a:t>
            </a:r>
            <a:r>
              <a:rPr lang="en-US" sz="1500" dirty="0" smtClean="0">
                <a:latin typeface="Consolas"/>
                <a:cs typeface="Consolas"/>
              </a:rPr>
              <a:t>“</a:t>
            </a:r>
            <a:r>
              <a:rPr lang="en-US" sz="1500" dirty="0" err="1" smtClean="0">
                <a:latin typeface="Consolas"/>
                <a:cs typeface="Consolas"/>
              </a:rPr>
              <a:t>send_value</a:t>
            </a:r>
            <a:r>
              <a:rPr lang="en-US" sz="1500" dirty="0">
                <a:latin typeface="Consolas"/>
                <a:cs typeface="Consolas"/>
              </a:rPr>
              <a:t>” {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</a:t>
            </a:r>
            <a:r>
              <a:rPr lang="en-US" sz="1500" dirty="0">
                <a:latin typeface="Consolas"/>
                <a:cs typeface="Consolas"/>
              </a:rPr>
              <a:t> </a:t>
            </a:r>
            <a:r>
              <a:rPr lang="en-US" sz="1500" dirty="0" smtClean="0">
                <a:latin typeface="Consolas"/>
                <a:cs typeface="Consolas"/>
              </a:rPr>
              <a:t> </a:t>
            </a:r>
            <a:r>
              <a:rPr lang="en-US" sz="1500" dirty="0" err="1" smtClean="0">
                <a:latin typeface="Consolas"/>
                <a:cs typeface="Consolas"/>
              </a:rPr>
              <a:t>targetIndex</a:t>
            </a:r>
            <a:r>
              <a:rPr lang="en-US" sz="1500" dirty="0" smtClean="0">
                <a:latin typeface="Consolas"/>
                <a:cs typeface="Consolas"/>
              </a:rPr>
              <a:t> </a:t>
            </a:r>
            <a:r>
              <a:rPr lang="en-US" sz="1500" dirty="0">
                <a:latin typeface="Consolas"/>
                <a:cs typeface="Consolas"/>
              </a:rPr>
              <a:t>= thisIndex + (1&lt;&lt;stage);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  </a:t>
            </a:r>
            <a:r>
              <a:rPr lang="en-US" sz="1500" b="1" dirty="0" smtClean="0">
                <a:latin typeface="Consolas"/>
                <a:cs typeface="Consolas"/>
              </a:rPr>
              <a:t>if </a:t>
            </a:r>
            <a:r>
              <a:rPr lang="en-US" sz="1500" dirty="0">
                <a:latin typeface="Consolas"/>
                <a:cs typeface="Consolas"/>
              </a:rPr>
              <a:t>(targetIndex &lt; numElements) </a:t>
            </a:r>
            <a:endParaRPr lang="en-US" sz="15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  </a:t>
            </a:r>
            <a:r>
              <a:rPr lang="en-US" sz="1500" dirty="0">
                <a:latin typeface="Consolas"/>
                <a:cs typeface="Consolas"/>
              </a:rPr>
              <a:t> </a:t>
            </a:r>
            <a:r>
              <a:rPr lang="en-US" sz="1500" dirty="0" smtClean="0">
                <a:latin typeface="Consolas"/>
                <a:cs typeface="Consolas"/>
              </a:rPr>
              <a:t> </a:t>
            </a:r>
            <a:r>
              <a:rPr lang="en-US" sz="1500" dirty="0" err="1" smtClean="0">
                <a:latin typeface="Consolas"/>
                <a:cs typeface="Consolas"/>
              </a:rPr>
              <a:t>thisProxy</a:t>
            </a:r>
            <a:r>
              <a:rPr lang="en-US" sz="1500" dirty="0" smtClean="0">
                <a:latin typeface="Consolas"/>
                <a:cs typeface="Consolas"/>
              </a:rPr>
              <a:t>[targetIndex].passValue(stage, value);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}</a:t>
            </a:r>
            <a:endParaRPr lang="en-US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</a:t>
            </a:r>
            <a:r>
              <a:rPr lang="en-US" sz="1500" b="1" dirty="0" smtClean="0">
                <a:latin typeface="Consolas"/>
                <a:cs typeface="Consolas"/>
              </a:rPr>
              <a:t>if </a:t>
            </a:r>
            <a:r>
              <a:rPr lang="en-US" sz="1500" dirty="0">
                <a:latin typeface="Consolas"/>
                <a:cs typeface="Consolas"/>
              </a:rPr>
              <a:t>(thisIndex &gt;= (1&lt;&lt;stage))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  </a:t>
            </a:r>
            <a:r>
              <a:rPr lang="en-US" sz="1500" b="1" dirty="0" smtClean="0">
                <a:latin typeface="Consolas"/>
                <a:cs typeface="Consolas"/>
              </a:rPr>
              <a:t>when </a:t>
            </a:r>
            <a:r>
              <a:rPr lang="en-US" sz="1500" dirty="0">
                <a:latin typeface="Consolas"/>
                <a:cs typeface="Consolas"/>
              </a:rPr>
              <a:t>passValue[stage</a:t>
            </a:r>
            <a:r>
              <a:rPr lang="en-US" sz="1500" dirty="0" smtClean="0">
                <a:latin typeface="Consolas"/>
                <a:cs typeface="Consolas"/>
              </a:rPr>
              <a:t>](</a:t>
            </a:r>
            <a:r>
              <a:rPr lang="en-US" sz="1500" b="1" dirty="0">
                <a:latin typeface="Consolas"/>
                <a:cs typeface="Consolas"/>
              </a:rPr>
              <a:t>int </a:t>
            </a:r>
            <a:r>
              <a:rPr lang="en-US" sz="1500" dirty="0" smtClean="0">
                <a:latin typeface="Consolas"/>
                <a:cs typeface="Consolas"/>
              </a:rPr>
              <a:t>incoming_stage</a:t>
            </a:r>
            <a:r>
              <a:rPr lang="en-US" sz="1500" dirty="0">
                <a:latin typeface="Consolas"/>
                <a:cs typeface="Consolas"/>
              </a:rPr>
              <a:t>, </a:t>
            </a:r>
            <a:r>
              <a:rPr lang="en-US" sz="1500" b="1" dirty="0">
                <a:latin typeface="Consolas"/>
                <a:cs typeface="Consolas"/>
              </a:rPr>
              <a:t>unsigned int </a:t>
            </a:r>
            <a:r>
              <a:rPr lang="en-US" sz="1500" dirty="0" smtClean="0">
                <a:latin typeface="Consolas"/>
                <a:cs typeface="Consolas"/>
              </a:rPr>
              <a:t>incoming_value</a:t>
            </a:r>
            <a:r>
              <a:rPr lang="en-US" sz="1500" dirty="0">
                <a:latin typeface="Consolas"/>
                <a:cs typeface="Consolas"/>
              </a:rPr>
              <a:t>) </a:t>
            </a:r>
            <a:endParaRPr lang="en-US" sz="15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b="1" dirty="0" smtClean="0">
                <a:latin typeface="Consolas"/>
                <a:cs typeface="Consolas"/>
              </a:rPr>
              <a:t>	 serial {</a:t>
            </a:r>
            <a:r>
              <a:rPr lang="en-US" sz="1500" dirty="0">
                <a:latin typeface="Consolas"/>
                <a:cs typeface="Consolas"/>
              </a:rPr>
              <a:t> </a:t>
            </a:r>
            <a:r>
              <a:rPr lang="en-US" sz="1500" dirty="0" smtClean="0">
                <a:latin typeface="Consolas"/>
                <a:cs typeface="Consolas"/>
              </a:rPr>
              <a:t>value </a:t>
            </a:r>
            <a:r>
              <a:rPr lang="en-US" sz="1500" dirty="0">
                <a:latin typeface="Consolas"/>
                <a:cs typeface="Consolas"/>
              </a:rPr>
              <a:t>+= </a:t>
            </a:r>
            <a:r>
              <a:rPr lang="en-US" sz="1500" dirty="0" err="1" smtClean="0">
                <a:latin typeface="Consolas"/>
                <a:cs typeface="Consolas"/>
              </a:rPr>
              <a:t>incoming_value</a:t>
            </a:r>
            <a:r>
              <a:rPr lang="en-US" sz="1500" dirty="0" smtClean="0">
                <a:latin typeface="Consolas"/>
                <a:cs typeface="Consolas"/>
              </a:rPr>
              <a:t>; }</a:t>
            </a:r>
            <a:endParaRPr lang="en-US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}</a:t>
            </a:r>
            <a:endParaRPr lang="en-US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</a:t>
            </a:r>
            <a:r>
              <a:rPr lang="en-US" sz="1500" b="1" dirty="0" smtClean="0">
                <a:latin typeface="Consolas"/>
                <a:cs typeface="Consolas"/>
              </a:rPr>
              <a:t>serial </a:t>
            </a:r>
            <a:r>
              <a:rPr lang="en-US" sz="1500" dirty="0" smtClean="0">
                <a:latin typeface="Consolas"/>
                <a:cs typeface="Consolas"/>
              </a:rPr>
              <a:t>“done</a:t>
            </a:r>
            <a:r>
              <a:rPr lang="en-US" sz="1500" dirty="0">
                <a:latin typeface="Consolas"/>
                <a:cs typeface="Consolas"/>
              </a:rPr>
              <a:t>” {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  contribute</a:t>
            </a:r>
            <a:r>
              <a:rPr lang="en-US" sz="1500" dirty="0">
                <a:latin typeface="Consolas"/>
                <a:cs typeface="Consolas"/>
              </a:rPr>
              <a:t>(CkCallback(CkReductionTarget(Main, checkIn), mainProxy)</a:t>
            </a:r>
            <a:r>
              <a:rPr lang="en-US" sz="1500" dirty="0" smtClean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}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}</a:t>
            </a:r>
            <a:r>
              <a:rPr lang="en-US" sz="1500" dirty="0">
                <a:latin typeface="Consolas"/>
                <a:cs typeface="Consolas"/>
              </a:rPr>
              <a:t>;</a:t>
            </a:r>
            <a:endParaRPr lang="en-US" sz="15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};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};</a:t>
            </a:r>
            <a:endParaRPr lang="en-US" sz="1500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#include </a:t>
            </a:r>
            <a:r>
              <a:rPr lang="en-US" sz="1400" dirty="0" smtClean="0">
                <a:latin typeface="Consolas"/>
                <a:cs typeface="Consolas"/>
              </a:rPr>
              <a:t>“</a:t>
            </a:r>
            <a:r>
              <a:rPr lang="en-US" sz="1400" dirty="0" err="1" smtClean="0">
                <a:latin typeface="Consolas"/>
                <a:cs typeface="Consolas"/>
              </a:rPr>
              <a:t>prefix.decl.h</a:t>
            </a:r>
            <a:r>
              <a:rPr lang="en-US" sz="1400" dirty="0">
                <a:latin typeface="Consolas"/>
                <a:cs typeface="Consolas"/>
              </a:rPr>
              <a:t>”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/>
                <a:cs typeface="Consolas"/>
              </a:rPr>
              <a:t>#</a:t>
            </a:r>
            <a:r>
              <a:rPr lang="en-US" sz="1400" b="1" dirty="0">
                <a:latin typeface="Consolas"/>
                <a:cs typeface="Consolas"/>
              </a:rPr>
              <a:t>include </a:t>
            </a:r>
            <a:r>
              <a:rPr lang="en-US" sz="1400" dirty="0">
                <a:latin typeface="Consolas"/>
                <a:cs typeface="Consolas"/>
              </a:rPr>
              <a:t>&lt;stdlib.h&gt;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class </a:t>
            </a:r>
            <a:r>
              <a:rPr lang="en-US" sz="1400" dirty="0">
                <a:latin typeface="Consolas"/>
                <a:cs typeface="Consolas"/>
              </a:rPr>
              <a:t>Main : </a:t>
            </a:r>
            <a:r>
              <a:rPr lang="en-US" sz="1400" b="1" dirty="0">
                <a:latin typeface="Consolas"/>
                <a:cs typeface="Consolas"/>
              </a:rPr>
              <a:t>public </a:t>
            </a:r>
            <a:r>
              <a:rPr lang="en-US" sz="1400" dirty="0" smtClean="0">
                <a:latin typeface="Consolas"/>
                <a:cs typeface="Consolas"/>
              </a:rPr>
              <a:t>CBase</a:t>
            </a:r>
            <a:r>
              <a:rPr lang="en-US" sz="1400" dirty="0">
                <a:latin typeface="Consolas"/>
                <a:cs typeface="Consolas"/>
              </a:rPr>
              <a:t>_</a:t>
            </a:r>
            <a:r>
              <a:rPr lang="en-US" sz="1400" dirty="0" smtClean="0">
                <a:latin typeface="Consolas"/>
                <a:cs typeface="Consolas"/>
              </a:rPr>
              <a:t>Main </a:t>
            </a:r>
            <a:r>
              <a:rPr lang="en-US" sz="1400" dirty="0">
                <a:latin typeface="Consolas"/>
                <a:cs typeface="Consolas"/>
              </a:rPr>
              <a:t>{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</a:t>
            </a:r>
            <a:r>
              <a:rPr lang="en-US" sz="1400" b="1" dirty="0" smtClean="0">
                <a:latin typeface="Consolas"/>
                <a:cs typeface="Consolas"/>
              </a:rPr>
              <a:t>public</a:t>
            </a:r>
            <a:r>
              <a:rPr lang="en-US" sz="1400" dirty="0">
                <a:latin typeface="Consolas"/>
                <a:cs typeface="Consolas"/>
              </a:rPr>
              <a:t>: </a:t>
            </a:r>
          </a:p>
          <a:p>
            <a:pPr marL="0" indent="0">
              <a:buNone/>
            </a:pPr>
            <a:r>
              <a:rPr lang="en-US" sz="1400" dirty="0" smtClean="0">
                <a:latin typeface="Consolas"/>
                <a:cs typeface="Consolas"/>
              </a:rPr>
              <a:t>   CProxy_Prefix </a:t>
            </a:r>
            <a:r>
              <a:rPr lang="en-US" sz="1400" dirty="0">
                <a:latin typeface="Consolas"/>
                <a:cs typeface="Consolas"/>
              </a:rPr>
              <a:t>prefixArray; </a:t>
            </a:r>
          </a:p>
          <a:p>
            <a:pPr marL="0" indent="0">
              <a:buNone/>
            </a:pP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Main</a:t>
            </a:r>
            <a:r>
              <a:rPr lang="en-US" sz="1400" dirty="0">
                <a:latin typeface="Consolas"/>
                <a:cs typeface="Consolas"/>
              </a:rPr>
              <a:t>(CkArgMsg∗ msg) {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  </a:t>
            </a:r>
            <a:r>
              <a:rPr lang="en-US" sz="1400" b="1" dirty="0" smtClean="0">
                <a:latin typeface="Consolas"/>
                <a:cs typeface="Consolas"/>
              </a:rPr>
              <a:t>int </a:t>
            </a:r>
            <a:r>
              <a:rPr lang="en-US" sz="1400" dirty="0">
                <a:latin typeface="Consolas"/>
                <a:cs typeface="Consolas"/>
              </a:rPr>
              <a:t>numElements = 10;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  </a:t>
            </a:r>
            <a:r>
              <a:rPr lang="en-US" sz="1400" b="1" dirty="0" smtClean="0">
                <a:latin typeface="Consolas"/>
                <a:cs typeface="Consolas"/>
              </a:rPr>
              <a:t>if </a:t>
            </a:r>
            <a:r>
              <a:rPr lang="en-US" sz="1400" dirty="0">
                <a:latin typeface="Consolas"/>
                <a:cs typeface="Consolas"/>
              </a:rPr>
              <a:t>(</a:t>
            </a:r>
            <a:r>
              <a:rPr lang="en-US" sz="1400" dirty="0" err="1" smtClean="0">
                <a:latin typeface="Consolas"/>
                <a:cs typeface="Consolas"/>
              </a:rPr>
              <a:t>msg</a:t>
            </a:r>
            <a:r>
              <a:rPr lang="en-US" sz="1400" dirty="0" smtClean="0">
                <a:latin typeface="Consolas"/>
                <a:cs typeface="Consolas"/>
              </a:rPr>
              <a:t>-&gt;</a:t>
            </a:r>
            <a:r>
              <a:rPr lang="en-US" sz="1400" dirty="0">
                <a:latin typeface="Consolas"/>
                <a:cs typeface="Consolas"/>
              </a:rPr>
              <a:t>argc &gt; 1) </a:t>
            </a:r>
          </a:p>
          <a:p>
            <a:pPr marL="0" indent="0">
              <a:buNone/>
            </a:pPr>
            <a:r>
              <a:rPr lang="en-US" sz="1400" dirty="0" smtClean="0">
                <a:latin typeface="Consolas"/>
                <a:cs typeface="Consolas"/>
              </a:rPr>
              <a:t>         numElements </a:t>
            </a:r>
            <a:r>
              <a:rPr lang="en-US" sz="1400" dirty="0">
                <a:latin typeface="Consolas"/>
                <a:cs typeface="Consolas"/>
              </a:rPr>
              <a:t>= atoi(</a:t>
            </a:r>
            <a:r>
              <a:rPr lang="en-US" sz="1400" dirty="0" err="1" smtClean="0">
                <a:latin typeface="Consolas"/>
                <a:cs typeface="Consolas"/>
              </a:rPr>
              <a:t>msg</a:t>
            </a:r>
            <a:r>
              <a:rPr lang="en-US" sz="1400" dirty="0" smtClean="0">
                <a:latin typeface="Consolas"/>
                <a:cs typeface="Consolas"/>
              </a:rPr>
              <a:t>-&gt;</a:t>
            </a:r>
            <a:r>
              <a:rPr lang="en-US" sz="1400" dirty="0">
                <a:latin typeface="Consolas"/>
                <a:cs typeface="Consolas"/>
              </a:rPr>
              <a:t>argv[1]);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 smtClean="0">
                <a:latin typeface="Consolas"/>
                <a:cs typeface="Consolas"/>
              </a:rPr>
              <a:t>      prefixArray </a:t>
            </a:r>
            <a:r>
              <a:rPr lang="en-US" sz="1400" dirty="0">
                <a:latin typeface="Consolas"/>
                <a:cs typeface="Consolas"/>
              </a:rPr>
              <a:t>= </a:t>
            </a:r>
            <a:r>
              <a:rPr lang="en-US" sz="1400" dirty="0" smtClean="0">
                <a:latin typeface="Consolas"/>
                <a:cs typeface="Consolas"/>
              </a:rPr>
              <a:t>CProxy_Prefix</a:t>
            </a:r>
            <a:r>
              <a:rPr lang="en-US" sz="1400" dirty="0">
                <a:latin typeface="Consolas"/>
                <a:cs typeface="Consolas"/>
              </a:rPr>
              <a:t>::ckNew(numElements, thisProxy, numElements);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  prefixArray.startPrefixCalculation</a:t>
            </a:r>
            <a:r>
              <a:rPr lang="en-US" sz="1400" dirty="0">
                <a:latin typeface="Consolas"/>
                <a:cs typeface="Consolas"/>
              </a:rPr>
              <a:t>(); </a:t>
            </a:r>
          </a:p>
          <a:p>
            <a:pPr marL="0" indent="0">
              <a:buNone/>
            </a:pPr>
            <a:r>
              <a:rPr lang="en-US" sz="1400" dirty="0" smtClean="0">
                <a:latin typeface="Consolas"/>
                <a:cs typeface="Consolas"/>
              </a:rPr>
              <a:t>   }</a:t>
            </a:r>
            <a:r>
              <a:rPr lang="en-US" sz="1400" dirty="0">
                <a:latin typeface="Consolas"/>
                <a:cs typeface="Consolas"/>
              </a:rPr>
              <a:t/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 smtClean="0">
                <a:latin typeface="Consolas"/>
                <a:cs typeface="Consolas"/>
              </a:rPr>
              <a:t>   Main</a:t>
            </a:r>
            <a:r>
              <a:rPr lang="en-US" sz="1400" dirty="0">
                <a:latin typeface="Consolas"/>
                <a:cs typeface="Consolas"/>
              </a:rPr>
              <a:t>(CkMigrateMessage∗ msg) { } </a:t>
            </a:r>
          </a:p>
          <a:p>
            <a:pPr marL="0" indent="0">
              <a:buNone/>
            </a:pP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void </a:t>
            </a:r>
            <a:r>
              <a:rPr lang="en-US" sz="1400" dirty="0">
                <a:latin typeface="Consolas"/>
                <a:cs typeface="Consolas"/>
              </a:rPr>
              <a:t>checkIn() {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 smtClean="0">
                <a:latin typeface="Consolas"/>
                <a:cs typeface="Consolas"/>
              </a:rPr>
              <a:t>      CkExit</a:t>
            </a:r>
            <a:r>
              <a:rPr lang="en-US" sz="1400" dirty="0">
                <a:latin typeface="Consolas"/>
                <a:cs typeface="Consolas"/>
              </a:rPr>
              <a:t>(); </a:t>
            </a:r>
          </a:p>
          <a:p>
            <a:pPr marL="0" indent="0">
              <a:buNone/>
            </a:pPr>
            <a:r>
              <a:rPr lang="en-US" sz="1400" dirty="0" smtClean="0">
                <a:latin typeface="Consolas"/>
                <a:cs typeface="Consolas"/>
              </a:rPr>
              <a:t>   }</a:t>
            </a:r>
            <a:r>
              <a:rPr lang="en-US" sz="1400" dirty="0">
                <a:latin typeface="Consolas"/>
                <a:cs typeface="Consolas"/>
              </a:rPr>
              <a:t>;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 smtClean="0">
                <a:effectLst/>
                <a:latin typeface="Consolas"/>
                <a:cs typeface="Consolas"/>
              </a:rPr>
              <a:t>};</a:t>
            </a:r>
            <a:endParaRPr lang="en-US" sz="1400" dirty="0">
              <a:effectLst/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83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smtClean="0">
                <a:latin typeface="Consolas"/>
                <a:cs typeface="Consolas"/>
              </a:rPr>
              <a:t>class </a:t>
            </a:r>
            <a:r>
              <a:rPr lang="en-US" sz="1600" dirty="0">
                <a:latin typeface="Consolas"/>
                <a:cs typeface="Consolas"/>
              </a:rPr>
              <a:t>Prefix : </a:t>
            </a:r>
            <a:r>
              <a:rPr lang="en-US" sz="1600" b="1" dirty="0">
                <a:latin typeface="Consolas"/>
                <a:cs typeface="Consolas"/>
              </a:rPr>
              <a:t>public </a:t>
            </a:r>
            <a:r>
              <a:rPr lang="en-US" sz="1600" dirty="0" smtClean="0">
                <a:latin typeface="Consolas"/>
                <a:cs typeface="Consolas"/>
              </a:rPr>
              <a:t>CBase_Prefix </a:t>
            </a:r>
            <a:r>
              <a:rPr lang="en-US" sz="1600" dirty="0">
                <a:latin typeface="Consolas"/>
                <a:cs typeface="Consolas"/>
              </a:rPr>
              <a:t>{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Prefix_SDAG_CODE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</a:t>
            </a:r>
            <a:r>
              <a:rPr lang="en-US" sz="1600" b="1" dirty="0" smtClean="0">
                <a:latin typeface="Consolas"/>
                <a:cs typeface="Consolas"/>
              </a:rPr>
              <a:t>public</a:t>
            </a:r>
            <a:r>
              <a:rPr lang="en-US" sz="1600" dirty="0">
                <a:latin typeface="Consolas"/>
                <a:cs typeface="Consolas"/>
              </a:rPr>
              <a:t>: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</a:t>
            </a:r>
            <a:r>
              <a:rPr lang="en-US" sz="1600" b="1" dirty="0" smtClean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stage, targetIndex, value, numElements;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CProxy_Main </a:t>
            </a:r>
            <a:r>
              <a:rPr lang="en-US" sz="1600" dirty="0">
                <a:latin typeface="Consolas"/>
                <a:cs typeface="Consolas"/>
              </a:rPr>
              <a:t>mainProxy;</a:t>
            </a: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Prefix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b="1" dirty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n, </a:t>
            </a:r>
            <a:r>
              <a:rPr lang="en-US" sz="1600" dirty="0" smtClean="0">
                <a:latin typeface="Consolas"/>
                <a:cs typeface="Consolas"/>
              </a:rPr>
              <a:t>CProxy_Main </a:t>
            </a:r>
            <a:r>
              <a:rPr lang="en-US" sz="1600" dirty="0">
                <a:latin typeface="Consolas"/>
                <a:cs typeface="Consolas"/>
              </a:rPr>
              <a:t>p) : numElements(n), mainProxy(p) {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   srand</a:t>
            </a:r>
            <a:r>
              <a:rPr lang="en-US" sz="1600" dirty="0">
                <a:latin typeface="Consolas"/>
                <a:cs typeface="Consolas"/>
              </a:rPr>
              <a:t>(thisIndex)</a:t>
            </a:r>
            <a:r>
              <a:rPr lang="en-US" sz="16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  <a:r>
              <a:rPr lang="en-US" sz="1600" i="1" dirty="0">
                <a:latin typeface="Consolas"/>
                <a:cs typeface="Consolas"/>
              </a:rPr>
              <a:t>// Random positive </a:t>
            </a:r>
            <a:r>
              <a:rPr lang="en-US" sz="1600" i="1" dirty="0" err="1">
                <a:latin typeface="Consolas"/>
                <a:cs typeface="Consolas"/>
              </a:rPr>
              <a:t>int</a:t>
            </a:r>
            <a:r>
              <a:rPr lang="en-US" sz="1600" i="1" dirty="0">
                <a:latin typeface="Consolas"/>
                <a:cs typeface="Consolas"/>
              </a:rPr>
              <a:t> between 0 and 9 (inclusive)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 value </a:t>
            </a:r>
            <a:r>
              <a:rPr lang="en-US" sz="1600" dirty="0">
                <a:latin typeface="Consolas"/>
                <a:cs typeface="Consolas"/>
              </a:rPr>
              <a:t>= rand() % 10; </a:t>
            </a:r>
            <a:endParaRPr lang="en-US" sz="1600" i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}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Prefix</a:t>
            </a:r>
            <a:r>
              <a:rPr lang="en-US" sz="1600" dirty="0">
                <a:latin typeface="Consolas"/>
                <a:cs typeface="Consolas"/>
              </a:rPr>
              <a:t>(CkMigrateMessage ∗msg) { 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}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#include </a:t>
            </a:r>
            <a:r>
              <a:rPr lang="en-US" sz="1600" dirty="0" smtClean="0">
                <a:latin typeface="Consolas"/>
                <a:cs typeface="Consolas"/>
              </a:rPr>
              <a:t>“</a:t>
            </a:r>
            <a:r>
              <a:rPr lang="en-US" sz="1600" dirty="0" err="1" smtClean="0">
                <a:latin typeface="Consolas"/>
                <a:cs typeface="Consolas"/>
              </a:rPr>
              <a:t>prefix.def.h</a:t>
            </a:r>
            <a:r>
              <a:rPr lang="en-US" sz="1600" dirty="0">
                <a:latin typeface="Consolas"/>
                <a:cs typeface="Consolas"/>
              </a:rPr>
              <a:t>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0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4418457"/>
            <a:ext cx="861536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5" y="1798799"/>
            <a:ext cx="8520699" cy="202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5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4412" b="-44412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34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9437" r="-29437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0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6133" b="-6133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55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>
                <a:latin typeface="Consolas"/>
                <a:cs typeface="Consolas"/>
              </a:rPr>
              <a:t>mainmodule </a:t>
            </a:r>
            <a:r>
              <a:rPr lang="en-US" sz="1600" dirty="0">
                <a:latin typeface="Consolas"/>
                <a:cs typeface="Consolas"/>
              </a:rPr>
              <a:t>jacobi3d {</a:t>
            </a: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</a:t>
            </a:r>
            <a:r>
              <a:rPr lang="en-US" sz="1600" b="1" dirty="0" smtClean="0">
                <a:latin typeface="Consolas"/>
                <a:cs typeface="Consolas"/>
              </a:rPr>
              <a:t>mainchare </a:t>
            </a:r>
            <a:r>
              <a:rPr lang="en-US" sz="1600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</a:t>
            </a:r>
            <a:r>
              <a:rPr lang="en-US" sz="1600" b="1" dirty="0" smtClean="0">
                <a:latin typeface="Consolas"/>
                <a:cs typeface="Consolas"/>
              </a:rPr>
              <a:t>entry </a:t>
            </a:r>
            <a:r>
              <a:rPr lang="en-US" sz="1600" dirty="0">
                <a:latin typeface="Consolas"/>
                <a:cs typeface="Consolas"/>
              </a:rPr>
              <a:t>Main(CkArgMsg ∗m);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</a:t>
            </a:r>
            <a:r>
              <a:rPr lang="en-US" sz="1600" b="1" dirty="0" smtClean="0">
                <a:latin typeface="Consolas"/>
                <a:cs typeface="Consolas"/>
              </a:rPr>
              <a:t>entry </a:t>
            </a:r>
            <a:r>
              <a:rPr lang="en-US" sz="1600" b="1" dirty="0">
                <a:latin typeface="Consolas"/>
                <a:cs typeface="Consolas"/>
              </a:rPr>
              <a:t>void </a:t>
            </a:r>
            <a:r>
              <a:rPr lang="en-US" sz="1600" dirty="0">
                <a:latin typeface="Consolas"/>
                <a:cs typeface="Consolas"/>
              </a:rPr>
              <a:t>done(</a:t>
            </a:r>
            <a:r>
              <a:rPr lang="en-US" sz="1600" b="1" dirty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iterations);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}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</a:t>
            </a:r>
            <a:r>
              <a:rPr lang="en-US" sz="1600" b="1" dirty="0" smtClean="0">
                <a:latin typeface="Consolas"/>
                <a:cs typeface="Consolas"/>
              </a:rPr>
              <a:t>array </a:t>
            </a:r>
            <a:r>
              <a:rPr lang="en-US" sz="1600" dirty="0">
                <a:latin typeface="Consolas"/>
                <a:cs typeface="Consolas"/>
              </a:rPr>
              <a:t>[3D] Jacobi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</a:t>
            </a:r>
            <a:r>
              <a:rPr lang="en-US" sz="1600" b="1" dirty="0" smtClean="0">
                <a:latin typeface="Consolas"/>
                <a:cs typeface="Consolas"/>
              </a:rPr>
              <a:t>entry </a:t>
            </a:r>
            <a:r>
              <a:rPr lang="en-US" sz="1600" dirty="0">
                <a:latin typeface="Consolas"/>
                <a:cs typeface="Consolas"/>
              </a:rPr>
              <a:t>Jacobi(</a:t>
            </a:r>
            <a:r>
              <a:rPr lang="en-US" sz="1600" dirty="0" smtClean="0">
                <a:latin typeface="Consolas"/>
                <a:cs typeface="Consolas"/>
              </a:rPr>
              <a:t>CProxy_Main</a:t>
            </a:r>
            <a:r>
              <a:rPr lang="en-US" sz="1600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</a:t>
            </a:r>
            <a:r>
              <a:rPr lang="en-US" sz="1600" b="1" dirty="0" smtClean="0">
                <a:latin typeface="Consolas"/>
                <a:cs typeface="Consolas"/>
              </a:rPr>
              <a:t>entry </a:t>
            </a:r>
            <a:r>
              <a:rPr lang="en-US" sz="1600" b="1" dirty="0">
                <a:latin typeface="Consolas"/>
                <a:cs typeface="Consolas"/>
              </a:rPr>
              <a:t>void </a:t>
            </a:r>
            <a:r>
              <a:rPr lang="en-US" sz="1600" dirty="0">
                <a:latin typeface="Consolas"/>
                <a:cs typeface="Consolas"/>
              </a:rPr>
              <a:t>updateGhosts(</a:t>
            </a:r>
            <a:r>
              <a:rPr lang="en-US" sz="1500" b="1" dirty="0">
                <a:latin typeface="Consolas"/>
                <a:cs typeface="Consolas"/>
              </a:rPr>
              <a:t>int </a:t>
            </a:r>
            <a:r>
              <a:rPr lang="en-US" sz="1500" dirty="0">
                <a:latin typeface="Consolas"/>
                <a:cs typeface="Consolas"/>
              </a:rPr>
              <a:t>ref, </a:t>
            </a:r>
            <a:r>
              <a:rPr lang="en-US" sz="1500" b="1" dirty="0">
                <a:latin typeface="Consolas"/>
                <a:cs typeface="Consolas"/>
              </a:rPr>
              <a:t>int </a:t>
            </a:r>
            <a:r>
              <a:rPr lang="en-US" sz="1500" dirty="0">
                <a:latin typeface="Consolas"/>
                <a:cs typeface="Consolas"/>
              </a:rPr>
              <a:t>dir, </a:t>
            </a:r>
            <a:r>
              <a:rPr lang="en-US" sz="1500" b="1" dirty="0">
                <a:latin typeface="Consolas"/>
                <a:cs typeface="Consolas"/>
              </a:rPr>
              <a:t>int </a:t>
            </a:r>
            <a:r>
              <a:rPr lang="en-US" sz="1500" dirty="0">
                <a:latin typeface="Consolas"/>
                <a:cs typeface="Consolas"/>
              </a:rPr>
              <a:t>w, </a:t>
            </a:r>
            <a:r>
              <a:rPr lang="en-US" sz="1500" b="1" dirty="0">
                <a:latin typeface="Consolas"/>
                <a:cs typeface="Consolas"/>
              </a:rPr>
              <a:t>int </a:t>
            </a:r>
            <a:r>
              <a:rPr lang="en-US" sz="1500" dirty="0">
                <a:latin typeface="Consolas"/>
                <a:cs typeface="Consolas"/>
              </a:rPr>
              <a:t>h, </a:t>
            </a:r>
            <a:r>
              <a:rPr lang="en-US" sz="1500" b="1" dirty="0">
                <a:latin typeface="Consolas"/>
                <a:cs typeface="Consolas"/>
              </a:rPr>
              <a:t>double </a:t>
            </a:r>
            <a:r>
              <a:rPr lang="en-US" sz="1500" dirty="0">
                <a:latin typeface="Consolas"/>
                <a:cs typeface="Consolas"/>
              </a:rPr>
              <a:t>gh[w∗h]</a:t>
            </a:r>
            <a:r>
              <a:rPr lang="en-US" sz="1600" dirty="0">
                <a:latin typeface="Consolas"/>
                <a:cs typeface="Consolas"/>
              </a:rPr>
              <a:t>);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</a:t>
            </a:r>
            <a:r>
              <a:rPr lang="en-US" sz="1600" b="1" dirty="0" smtClean="0">
                <a:latin typeface="Consolas"/>
                <a:cs typeface="Consolas"/>
              </a:rPr>
              <a:t>entry </a:t>
            </a:r>
            <a:r>
              <a:rPr lang="en-US" sz="1600" dirty="0">
                <a:latin typeface="Consolas"/>
                <a:cs typeface="Consolas"/>
              </a:rPr>
              <a:t>[reductiontarget] </a:t>
            </a:r>
            <a:r>
              <a:rPr lang="en-US" sz="1600" b="1" dirty="0">
                <a:latin typeface="Consolas"/>
                <a:cs typeface="Consolas"/>
              </a:rPr>
              <a:t>void </a:t>
            </a:r>
            <a:r>
              <a:rPr lang="en-US" sz="1600" dirty="0">
                <a:latin typeface="Consolas"/>
                <a:cs typeface="Consolas"/>
              </a:rPr>
              <a:t>checkConverged(</a:t>
            </a:r>
            <a:r>
              <a:rPr lang="en-US" sz="1600" b="1" dirty="0">
                <a:latin typeface="Consolas"/>
                <a:cs typeface="Consolas"/>
              </a:rPr>
              <a:t>bool </a:t>
            </a:r>
            <a:r>
              <a:rPr lang="en-US" sz="1600" dirty="0">
                <a:latin typeface="Consolas"/>
                <a:cs typeface="Consolas"/>
              </a:rPr>
              <a:t>result);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</a:t>
            </a:r>
            <a:r>
              <a:rPr lang="en-US" sz="1600" b="1" dirty="0" smtClean="0">
                <a:latin typeface="Consolas"/>
                <a:cs typeface="Consolas"/>
              </a:rPr>
              <a:t>entry </a:t>
            </a:r>
            <a:r>
              <a:rPr lang="en-US" sz="1600" b="1" dirty="0">
                <a:latin typeface="Consolas"/>
                <a:cs typeface="Consolas"/>
              </a:rPr>
              <a:t>void </a:t>
            </a:r>
            <a:r>
              <a:rPr lang="en-US" sz="1600" dirty="0">
                <a:latin typeface="Consolas"/>
                <a:cs typeface="Consolas"/>
              </a:rPr>
              <a:t>run()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 </a:t>
            </a:r>
            <a:r>
              <a:rPr lang="en-US" sz="1600" i="1" dirty="0" smtClean="0">
                <a:latin typeface="Consolas"/>
                <a:cs typeface="Consolas"/>
              </a:rPr>
              <a:t>/</a:t>
            </a:r>
            <a:r>
              <a:rPr lang="en-US" sz="1600" i="1" dirty="0">
                <a:latin typeface="Consolas"/>
                <a:cs typeface="Consolas"/>
              </a:rPr>
              <a:t>/ ... main loop (next slide) ...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};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};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};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8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   while </a:t>
            </a:r>
            <a:r>
              <a:rPr lang="en-US" dirty="0">
                <a:latin typeface="Consolas"/>
                <a:cs typeface="Consolas"/>
              </a:rPr>
              <a:t>(!converged)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copyToBoundaries</a:t>
            </a:r>
            <a:r>
              <a:rPr lang="en-US" dirty="0">
                <a:latin typeface="Consolas"/>
                <a:cs typeface="Consolas"/>
              </a:rPr>
              <a:t>();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</a:t>
            </a:r>
            <a:r>
              <a:rPr lang="en-US" b="1" dirty="0" smtClean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x = thisIndex.x, y = thisIndex.y, z = thisIndex.z;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</a:t>
            </a:r>
            <a:r>
              <a:rPr lang="en-US" b="1" dirty="0" smtClean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bdX = blockDimX, bdY = blockDimY, bdZ = blockDimZ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thisProxy</a:t>
            </a:r>
            <a:r>
              <a:rPr lang="en-US" dirty="0">
                <a:latin typeface="Consolas"/>
                <a:cs typeface="Consolas"/>
              </a:rPr>
              <a:t>(wrapX(</a:t>
            </a:r>
            <a:r>
              <a:rPr lang="en-US" dirty="0" smtClean="0">
                <a:latin typeface="Consolas"/>
                <a:cs typeface="Consolas"/>
              </a:rPr>
              <a:t>x-1</a:t>
            </a:r>
            <a:r>
              <a:rPr lang="en-US" dirty="0">
                <a:latin typeface="Consolas"/>
                <a:cs typeface="Consolas"/>
              </a:rPr>
              <a:t>),y,z).updateGhosts(iter, RIGHT, bdY, bdZ, rightGhost);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thisProxy</a:t>
            </a:r>
            <a:r>
              <a:rPr lang="en-US" dirty="0">
                <a:latin typeface="Consolas"/>
                <a:cs typeface="Consolas"/>
              </a:rPr>
              <a:t>(wrapX(x+1),y,z).updateGhosts(iter, LEFT, bdY, bdZ, leftGhost);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thisProxy</a:t>
            </a:r>
            <a:r>
              <a:rPr lang="en-US" dirty="0">
                <a:latin typeface="Consolas"/>
                <a:cs typeface="Consolas"/>
              </a:rPr>
              <a:t>(x,wrapY(</a:t>
            </a:r>
            <a:r>
              <a:rPr lang="en-US" dirty="0" smtClean="0">
                <a:latin typeface="Consolas"/>
                <a:cs typeface="Consolas"/>
              </a:rPr>
              <a:t>y-1</a:t>
            </a:r>
            <a:r>
              <a:rPr lang="en-US" dirty="0">
                <a:latin typeface="Consolas"/>
                <a:cs typeface="Consolas"/>
              </a:rPr>
              <a:t>),z).updateGhosts(iter, TOP, bdX, bdZ, topGhost);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thisProxy</a:t>
            </a:r>
            <a:r>
              <a:rPr lang="en-US" dirty="0">
                <a:latin typeface="Consolas"/>
                <a:cs typeface="Consolas"/>
              </a:rPr>
              <a:t>(x,wrapY(y+1),z).updateGhosts(iter, BOTTOM, bdX, bdZ, bottomGhost);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thisProxy</a:t>
            </a:r>
            <a:r>
              <a:rPr lang="en-US" dirty="0">
                <a:latin typeface="Consolas"/>
                <a:cs typeface="Consolas"/>
              </a:rPr>
              <a:t>(x,y,wrapZ(</a:t>
            </a:r>
            <a:r>
              <a:rPr lang="en-US" dirty="0" smtClean="0">
                <a:latin typeface="Consolas"/>
                <a:cs typeface="Consolas"/>
              </a:rPr>
              <a:t>z-1</a:t>
            </a:r>
            <a:r>
              <a:rPr lang="en-US" dirty="0">
                <a:latin typeface="Consolas"/>
                <a:cs typeface="Consolas"/>
              </a:rPr>
              <a:t>)).updateGhosts(iter, BACK, bdX, bdY, backGhost);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thisProxy</a:t>
            </a:r>
            <a:r>
              <a:rPr lang="en-US" dirty="0">
                <a:latin typeface="Consolas"/>
                <a:cs typeface="Consolas"/>
              </a:rPr>
              <a:t>(x,y,wrapZ(z+1)).updateGhosts(iter, FRONT, bdX, bdY, frontGhost);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freeBoundaries</a:t>
            </a:r>
            <a:r>
              <a:rPr lang="en-US" dirty="0">
                <a:latin typeface="Consolas"/>
                <a:cs typeface="Consolas"/>
              </a:rPr>
              <a:t>();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} 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for </a:t>
            </a:r>
            <a:r>
              <a:rPr lang="en-US" dirty="0">
                <a:latin typeface="Consolas"/>
                <a:cs typeface="Consolas"/>
              </a:rPr>
              <a:t>(remoteCount = 0; remoteCount &lt; 6; remoteCount++)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>
                <a:latin typeface="Consolas"/>
                <a:cs typeface="Consolas"/>
              </a:rPr>
              <a:t>updateGhosts[iter](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ref, 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dir, 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w, 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h, </a:t>
            </a:r>
            <a:r>
              <a:rPr lang="en-US" b="1" dirty="0">
                <a:latin typeface="Consolas"/>
                <a:cs typeface="Consolas"/>
              </a:rPr>
              <a:t>double </a:t>
            </a:r>
            <a:r>
              <a:rPr lang="en-US" dirty="0">
                <a:latin typeface="Consolas"/>
                <a:cs typeface="Consolas"/>
              </a:rPr>
              <a:t>buf[w∗h]) </a:t>
            </a:r>
            <a:r>
              <a:rPr lang="en-US" b="1" dirty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updateBoundary</a:t>
            </a:r>
            <a:r>
              <a:rPr lang="en-US" dirty="0">
                <a:latin typeface="Consolas"/>
                <a:cs typeface="Consolas"/>
              </a:rPr>
              <a:t>(dir, w, h, buf);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}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</a:t>
            </a:r>
            <a:r>
              <a:rPr lang="en-US" b="1" dirty="0" smtClean="0">
                <a:latin typeface="Consolas"/>
                <a:cs typeface="Consolas"/>
              </a:rPr>
              <a:t>double </a:t>
            </a:r>
            <a:r>
              <a:rPr lang="en-US" dirty="0">
                <a:latin typeface="Consolas"/>
                <a:cs typeface="Consolas"/>
              </a:rPr>
              <a:t>error = computeKernel();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</a:t>
            </a:r>
            <a:r>
              <a:rPr lang="en-US" b="1" dirty="0" smtClean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conv = error &lt; DELTA;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CkCallback </a:t>
            </a:r>
            <a:r>
              <a:rPr lang="en-US" dirty="0">
                <a:latin typeface="Consolas"/>
                <a:cs typeface="Consolas"/>
              </a:rPr>
              <a:t>cb(CkReductionTarget(Jacobi, checkConverged), thisProxy);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contribute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>
                <a:latin typeface="Consolas"/>
                <a:cs typeface="Consolas"/>
              </a:rPr>
              <a:t>sizeof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), &amp;conv, CkReduction::</a:t>
            </a:r>
            <a:r>
              <a:rPr lang="en-US" dirty="0" err="1" smtClean="0">
                <a:latin typeface="Consolas"/>
                <a:cs typeface="Consolas"/>
              </a:rPr>
              <a:t>logical_and</a:t>
            </a:r>
            <a:r>
              <a:rPr lang="en-US" dirty="0">
                <a:latin typeface="Consolas"/>
                <a:cs typeface="Consolas"/>
              </a:rPr>
              <a:t>, cb);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} 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>
                <a:latin typeface="Consolas"/>
                <a:cs typeface="Consolas"/>
              </a:rPr>
              <a:t>checkConverged(</a:t>
            </a:r>
            <a:r>
              <a:rPr lang="en-US" b="1" dirty="0">
                <a:latin typeface="Consolas"/>
                <a:cs typeface="Consolas"/>
              </a:rPr>
              <a:t>bool </a:t>
            </a:r>
            <a:r>
              <a:rPr lang="en-US" dirty="0">
                <a:latin typeface="Consolas"/>
                <a:cs typeface="Consolas"/>
              </a:rPr>
              <a:t>result)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</a:t>
            </a:r>
            <a:r>
              <a:rPr lang="en-US" b="1" dirty="0" smtClean="0">
                <a:latin typeface="Consolas"/>
                <a:cs typeface="Consolas"/>
              </a:rPr>
              <a:t>if </a:t>
            </a:r>
            <a:r>
              <a:rPr lang="en-US" dirty="0">
                <a:latin typeface="Consolas"/>
                <a:cs typeface="Consolas"/>
              </a:rPr>
              <a:t>(result) </a:t>
            </a:r>
            <a:r>
              <a:rPr lang="en-US" b="1" dirty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mainProxy.done(iter); converged = true; }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++iter; 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 </a:t>
            </a:r>
            <a:endParaRPr lang="en-US" dirty="0">
              <a:effectLst/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80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6889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526889"/>
            <a:ext cx="8615360" cy="597415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>
                <a:latin typeface="Consolas"/>
                <a:cs typeface="Consolas"/>
              </a:rPr>
              <a:t>entry void </a:t>
            </a:r>
            <a:r>
              <a:rPr lang="en-US" sz="1050" dirty="0">
                <a:latin typeface="Consolas"/>
                <a:cs typeface="Consolas"/>
              </a:rPr>
              <a:t>run() {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</a:t>
            </a:r>
            <a:r>
              <a:rPr lang="en-US" sz="1050" b="1" dirty="0" smtClean="0">
                <a:latin typeface="Consolas"/>
                <a:cs typeface="Consolas"/>
              </a:rPr>
              <a:t>while </a:t>
            </a:r>
            <a:r>
              <a:rPr lang="en-US" sz="1050" dirty="0">
                <a:latin typeface="Consolas"/>
                <a:cs typeface="Consolas"/>
              </a:rPr>
              <a:t>(!converged) {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</a:t>
            </a:r>
            <a:r>
              <a:rPr lang="en-US" sz="1050" b="1" dirty="0" smtClean="0">
                <a:latin typeface="Consolas"/>
                <a:cs typeface="Consolas"/>
              </a:rPr>
              <a:t>serial </a:t>
            </a:r>
            <a:r>
              <a:rPr lang="en-US" sz="105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copyToBoundaries</a:t>
            </a:r>
            <a:r>
              <a:rPr lang="en-US" sz="105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</a:t>
            </a:r>
            <a:r>
              <a:rPr lang="en-US" sz="1050" b="1" dirty="0" smtClean="0">
                <a:latin typeface="Consolas"/>
                <a:cs typeface="Consolas"/>
              </a:rPr>
              <a:t>int </a:t>
            </a:r>
            <a:r>
              <a:rPr lang="en-US" sz="1050" dirty="0">
                <a:latin typeface="Consolas"/>
                <a:cs typeface="Consolas"/>
              </a:rPr>
              <a:t>x = thisIndex.x, y = thisIndex.y, z = thisIndex.z;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</a:t>
            </a:r>
            <a:r>
              <a:rPr lang="en-US" sz="1050" b="1" dirty="0" smtClean="0">
                <a:latin typeface="Consolas"/>
                <a:cs typeface="Consolas"/>
              </a:rPr>
              <a:t>int </a:t>
            </a:r>
            <a:r>
              <a:rPr lang="en-US" sz="1050" dirty="0">
                <a:latin typeface="Consolas"/>
                <a:cs typeface="Consolas"/>
              </a:rPr>
              <a:t>bdX = blockDimX, bdY = blockDimY, bdZ = blockDimZ;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thisProxy</a:t>
            </a:r>
            <a:r>
              <a:rPr lang="en-US" sz="1050" dirty="0">
                <a:latin typeface="Consolas"/>
                <a:cs typeface="Consolas"/>
              </a:rPr>
              <a:t>(wrapX(x−1),y,z).updateGhosts(iter, RIGHT, bdY, bdZ, rightGhost);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thisProxy</a:t>
            </a:r>
            <a:r>
              <a:rPr lang="en-US" sz="1050" dirty="0">
                <a:latin typeface="Consolas"/>
                <a:cs typeface="Consolas"/>
              </a:rPr>
              <a:t>(wrapX(x+1),y,z).updateGhosts(iter, LEFT, bdY, bdZ, leftGhost);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thisProxy</a:t>
            </a:r>
            <a:r>
              <a:rPr lang="en-US" sz="1050" dirty="0">
                <a:latin typeface="Consolas"/>
                <a:cs typeface="Consolas"/>
              </a:rPr>
              <a:t>(x,wrapY(y−1),z).updateGhosts(iter, TOP, bdX, bdZ, topGhost);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thisProxy</a:t>
            </a:r>
            <a:r>
              <a:rPr lang="en-US" sz="1050" dirty="0">
                <a:latin typeface="Consolas"/>
                <a:cs typeface="Consolas"/>
              </a:rPr>
              <a:t>(x,wrapY(y+1),z).updateGhosts(iter, BOTTOM, bdX, bdZ, bottomGhost);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thisProxy</a:t>
            </a:r>
            <a:r>
              <a:rPr lang="en-US" sz="1050" dirty="0">
                <a:latin typeface="Consolas"/>
                <a:cs typeface="Consolas"/>
              </a:rPr>
              <a:t>(x,y,wrapZ(z−1)).updateGhosts(iter, BACK, bdX, bdY, backGhost);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thisProxy</a:t>
            </a:r>
            <a:r>
              <a:rPr lang="en-US" sz="1050" dirty="0">
                <a:latin typeface="Consolas"/>
                <a:cs typeface="Consolas"/>
              </a:rPr>
              <a:t>(x,y,wrapZ(z+1)).updateGhosts(iter, FRONT, bdX, bdY, frontGhost);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freeBoundaries</a:t>
            </a:r>
            <a:r>
              <a:rPr lang="en-US" sz="105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}</a:t>
            </a:r>
            <a:endParaRPr lang="en-US" sz="105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</a:t>
            </a:r>
            <a:r>
              <a:rPr lang="en-US" sz="1050" b="1" dirty="0" smtClean="0">
                <a:latin typeface="Consolas"/>
                <a:cs typeface="Consolas"/>
              </a:rPr>
              <a:t>for </a:t>
            </a:r>
            <a:r>
              <a:rPr lang="en-US" sz="1050" dirty="0">
                <a:latin typeface="Consolas"/>
                <a:cs typeface="Consolas"/>
              </a:rPr>
              <a:t>(remoteCount = 0; remoteCount &lt; 6; remoteCount++)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</a:t>
            </a:r>
            <a:r>
              <a:rPr lang="en-US" sz="1050" b="1" dirty="0" smtClean="0">
                <a:latin typeface="Consolas"/>
                <a:cs typeface="Consolas"/>
              </a:rPr>
              <a:t>when </a:t>
            </a:r>
            <a:r>
              <a:rPr lang="en-US" sz="1050" dirty="0">
                <a:latin typeface="Consolas"/>
                <a:cs typeface="Consolas"/>
              </a:rPr>
              <a:t>updateGhosts[iter](</a:t>
            </a:r>
            <a:r>
              <a:rPr lang="en-US" sz="1050" b="1" dirty="0">
                <a:latin typeface="Consolas"/>
                <a:cs typeface="Consolas"/>
              </a:rPr>
              <a:t>int </a:t>
            </a:r>
            <a:r>
              <a:rPr lang="en-US" sz="1050" dirty="0">
                <a:latin typeface="Consolas"/>
                <a:cs typeface="Consolas"/>
              </a:rPr>
              <a:t>ref, </a:t>
            </a:r>
            <a:r>
              <a:rPr lang="en-US" sz="1050" b="1" dirty="0">
                <a:latin typeface="Consolas"/>
                <a:cs typeface="Consolas"/>
              </a:rPr>
              <a:t>int </a:t>
            </a:r>
            <a:r>
              <a:rPr lang="en-US" sz="1050" dirty="0">
                <a:latin typeface="Consolas"/>
                <a:cs typeface="Consolas"/>
              </a:rPr>
              <a:t>dir, </a:t>
            </a:r>
            <a:r>
              <a:rPr lang="en-US" sz="1050" b="1" dirty="0">
                <a:latin typeface="Consolas"/>
                <a:cs typeface="Consolas"/>
              </a:rPr>
              <a:t>int </a:t>
            </a:r>
            <a:r>
              <a:rPr lang="en-US" sz="1050" dirty="0">
                <a:latin typeface="Consolas"/>
                <a:cs typeface="Consolas"/>
              </a:rPr>
              <a:t>w, </a:t>
            </a:r>
            <a:r>
              <a:rPr lang="en-US" sz="1050" b="1" dirty="0">
                <a:latin typeface="Consolas"/>
                <a:cs typeface="Consolas"/>
              </a:rPr>
              <a:t>int </a:t>
            </a:r>
            <a:r>
              <a:rPr lang="en-US" sz="1050" dirty="0">
                <a:latin typeface="Consolas"/>
                <a:cs typeface="Consolas"/>
              </a:rPr>
              <a:t>h, </a:t>
            </a:r>
            <a:r>
              <a:rPr lang="en-US" sz="1050" b="1" dirty="0">
                <a:latin typeface="Consolas"/>
                <a:cs typeface="Consolas"/>
              </a:rPr>
              <a:t>double </a:t>
            </a:r>
            <a:r>
              <a:rPr lang="en-US" sz="1050" dirty="0">
                <a:latin typeface="Consolas"/>
                <a:cs typeface="Consolas"/>
              </a:rPr>
              <a:t>buf[w∗h]) </a:t>
            </a:r>
            <a:r>
              <a:rPr lang="en-US" sz="1050" b="1" dirty="0">
                <a:latin typeface="Consolas"/>
                <a:cs typeface="Consolas"/>
              </a:rPr>
              <a:t>serial </a:t>
            </a:r>
            <a:r>
              <a:rPr lang="en-US" sz="105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    updateBoundary</a:t>
            </a:r>
            <a:r>
              <a:rPr lang="en-US" sz="1050" dirty="0">
                <a:latin typeface="Consolas"/>
                <a:cs typeface="Consolas"/>
              </a:rPr>
              <a:t>(dir, w, h, buf);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}</a:t>
            </a:r>
            <a:endParaRPr lang="en-US" sz="105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</a:t>
            </a:r>
            <a:r>
              <a:rPr lang="en-US" sz="1050" b="1" dirty="0" smtClean="0">
                <a:latin typeface="Consolas"/>
                <a:cs typeface="Consolas"/>
              </a:rPr>
              <a:t>serial </a:t>
            </a:r>
            <a:r>
              <a:rPr lang="en-US" sz="105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</a:t>
            </a:r>
            <a:r>
              <a:rPr lang="en-US" sz="1050" b="1" dirty="0" smtClean="0">
                <a:latin typeface="Consolas"/>
                <a:cs typeface="Consolas"/>
              </a:rPr>
              <a:t>double </a:t>
            </a:r>
            <a:r>
              <a:rPr lang="en-US" sz="1050" dirty="0">
                <a:latin typeface="Consolas"/>
                <a:cs typeface="Consolas"/>
              </a:rPr>
              <a:t>error = computeKernel();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</a:t>
            </a:r>
            <a:r>
              <a:rPr lang="en-US" sz="1050" b="1" dirty="0" smtClean="0">
                <a:latin typeface="Consolas"/>
                <a:cs typeface="Consolas"/>
              </a:rPr>
              <a:t>int </a:t>
            </a:r>
            <a:r>
              <a:rPr lang="en-US" sz="1050" dirty="0">
                <a:latin typeface="Consolas"/>
                <a:cs typeface="Consolas"/>
              </a:rPr>
              <a:t>conv = error &lt; DELTA;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</a:t>
            </a:r>
            <a:r>
              <a:rPr lang="en-US" sz="1050" b="1" dirty="0" smtClean="0">
                <a:latin typeface="Consolas"/>
                <a:cs typeface="Consolas"/>
              </a:rPr>
              <a:t>if </a:t>
            </a:r>
            <a:r>
              <a:rPr lang="en-US" sz="1050" dirty="0">
                <a:latin typeface="Consolas"/>
                <a:cs typeface="Consolas"/>
              </a:rPr>
              <a:t>(iter % 5 == 1)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contribute</a:t>
            </a:r>
            <a:r>
              <a:rPr lang="en-US" sz="1050" dirty="0">
                <a:latin typeface="Consolas"/>
                <a:cs typeface="Consolas"/>
              </a:rPr>
              <a:t>(</a:t>
            </a:r>
            <a:r>
              <a:rPr lang="en-US" sz="1050" b="1" dirty="0">
                <a:latin typeface="Consolas"/>
                <a:cs typeface="Consolas"/>
              </a:rPr>
              <a:t>sizeof</a:t>
            </a:r>
            <a:r>
              <a:rPr lang="en-US" sz="1050" dirty="0">
                <a:latin typeface="Consolas"/>
                <a:cs typeface="Consolas"/>
              </a:rPr>
              <a:t>(int), &amp;conv, CkReduction::</a:t>
            </a:r>
            <a:r>
              <a:rPr lang="en-US" sz="1050" dirty="0" err="1" smtClean="0">
                <a:latin typeface="Consolas"/>
                <a:cs typeface="Consolas"/>
              </a:rPr>
              <a:t>logical_and</a:t>
            </a:r>
            <a:r>
              <a:rPr lang="en-US" sz="1050" dirty="0">
                <a:latin typeface="Consolas"/>
                <a:cs typeface="Consolas"/>
              </a:rPr>
              <a:t>, CkCallback(CkReductionTarget(Jacobi,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                 checkConverged</a:t>
            </a:r>
            <a:r>
              <a:rPr lang="en-US" sz="1050" dirty="0">
                <a:latin typeface="Consolas"/>
                <a:cs typeface="Consolas"/>
              </a:rPr>
              <a:t>), thisProxy));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}</a:t>
            </a:r>
            <a:endParaRPr lang="en-US" sz="105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</a:t>
            </a:r>
            <a:r>
              <a:rPr lang="en-US" sz="1050" b="1" dirty="0" smtClean="0">
                <a:latin typeface="Consolas"/>
                <a:cs typeface="Consolas"/>
              </a:rPr>
              <a:t>if </a:t>
            </a:r>
            <a:r>
              <a:rPr lang="en-US" sz="1050" dirty="0">
                <a:latin typeface="Consolas"/>
                <a:cs typeface="Consolas"/>
              </a:rPr>
              <a:t>(++iter % 5 == 0)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</a:t>
            </a:r>
            <a:r>
              <a:rPr lang="en-US" sz="1050" b="1" dirty="0" smtClean="0">
                <a:latin typeface="Consolas"/>
                <a:cs typeface="Consolas"/>
              </a:rPr>
              <a:t>when </a:t>
            </a:r>
            <a:r>
              <a:rPr lang="en-US" sz="1050" dirty="0">
                <a:latin typeface="Consolas"/>
                <a:cs typeface="Consolas"/>
              </a:rPr>
              <a:t>checkConverged(</a:t>
            </a:r>
            <a:r>
              <a:rPr lang="en-US" sz="1050" b="1" dirty="0">
                <a:latin typeface="Consolas"/>
                <a:cs typeface="Consolas"/>
              </a:rPr>
              <a:t>bool </a:t>
            </a:r>
            <a:r>
              <a:rPr lang="en-US" sz="1050" dirty="0">
                <a:latin typeface="Consolas"/>
                <a:cs typeface="Consolas"/>
              </a:rPr>
              <a:t>result)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    </a:t>
            </a:r>
            <a:r>
              <a:rPr lang="en-US" sz="1050" b="1" dirty="0" smtClean="0">
                <a:latin typeface="Consolas"/>
                <a:cs typeface="Consolas"/>
              </a:rPr>
              <a:t>if </a:t>
            </a:r>
            <a:r>
              <a:rPr lang="en-US" sz="1050" dirty="0">
                <a:latin typeface="Consolas"/>
                <a:cs typeface="Consolas"/>
              </a:rPr>
              <a:t>(result) </a:t>
            </a:r>
            <a:r>
              <a:rPr lang="en-US" sz="1050" b="1" dirty="0">
                <a:latin typeface="Consolas"/>
                <a:cs typeface="Consolas"/>
              </a:rPr>
              <a:t>serial </a:t>
            </a:r>
            <a:r>
              <a:rPr lang="en-US" sz="1050" dirty="0">
                <a:latin typeface="Consolas"/>
                <a:cs typeface="Consolas"/>
              </a:rPr>
              <a:t>{ mainProxy.done(iter); converged = </a:t>
            </a:r>
            <a:r>
              <a:rPr lang="en-US" sz="1050" b="1" dirty="0">
                <a:latin typeface="Consolas"/>
                <a:cs typeface="Consolas"/>
              </a:rPr>
              <a:t>true</a:t>
            </a:r>
            <a:r>
              <a:rPr lang="en-US" sz="1050" dirty="0">
                <a:latin typeface="Consolas"/>
                <a:cs typeface="Consolas"/>
              </a:rPr>
              <a:t>; }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}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};</a:t>
            </a: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0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z="3600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z="3600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z="3600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z="3600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z="3600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z="3600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sz="3600" dirty="0">
                <a:latin typeface="Times New Roman"/>
                <a:cs typeface="Times New Roman"/>
              </a:rPr>
              <a:t/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22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ch</a:t>
            </a:r>
            <a:r>
              <a:rPr lang="en-US" sz="1800" spc="-20" dirty="0">
                <a:latin typeface="Times New Roman"/>
                <a:cs typeface="Times New Roman"/>
              </a:rPr>
              <a:t>a</a:t>
            </a:r>
            <a:r>
              <a:rPr lang="en-US" sz="1800" spc="10" dirty="0">
                <a:latin typeface="Times New Roman"/>
                <a:cs typeface="Times New Roman"/>
              </a:rPr>
              <a:t>res)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ch</a:t>
            </a:r>
            <a:r>
              <a:rPr lang="en-US" sz="1800" spc="-20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0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942770"/>
            <a:ext cx="8615360" cy="1840284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b="1" dirty="0">
                <a:latin typeface="Consolas"/>
                <a:cs typeface="Consolas"/>
              </a:rPr>
              <a:t>entry void </a:t>
            </a:r>
            <a:r>
              <a:rPr lang="en-US" sz="1700" dirty="0">
                <a:latin typeface="Consolas"/>
                <a:cs typeface="Consolas"/>
              </a:rPr>
              <a:t>retrieveValues {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  </a:t>
            </a:r>
            <a:r>
              <a:rPr lang="en-US" sz="1700" b="1" dirty="0" smtClean="0">
                <a:latin typeface="Consolas"/>
                <a:cs typeface="Consolas"/>
              </a:rPr>
              <a:t>for </a:t>
            </a:r>
            <a:r>
              <a:rPr lang="en-US" sz="1700" dirty="0">
                <a:latin typeface="Consolas"/>
                <a:cs typeface="Consolas"/>
              </a:rPr>
              <a:t>(i = 0; i &lt; n; i++) </a:t>
            </a:r>
            <a:r>
              <a:rPr lang="en-US" sz="1700" b="1" dirty="0">
                <a:latin typeface="Consolas"/>
                <a:cs typeface="Consolas"/>
              </a:rPr>
              <a:t>serial </a:t>
            </a:r>
            <a:r>
              <a:rPr lang="en-US" sz="17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      keys</a:t>
            </a:r>
            <a:r>
              <a:rPr lang="en-US" sz="1700" dirty="0">
                <a:latin typeface="Consolas"/>
                <a:cs typeface="Consolas"/>
              </a:rPr>
              <a:t>[i] = </a:t>
            </a:r>
            <a:r>
              <a:rPr lang="en-US" sz="1700" i="1" dirty="0">
                <a:latin typeface="Consolas"/>
                <a:cs typeface="Consolas"/>
              </a:rPr>
              <a:t>// compute i’th key;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      keyValueProxy</a:t>
            </a:r>
            <a:r>
              <a:rPr lang="en-US" sz="1700" dirty="0">
                <a:latin typeface="Consolas"/>
                <a:cs typeface="Consolas"/>
              </a:rPr>
              <a:t>[keys[i] / B].requestValue(keys[i], thisProxy, i);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  }</a:t>
            </a:r>
            <a:endParaRPr lang="en-US" sz="17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700" dirty="0">
              <a:latin typeface="Consolas"/>
              <a:cs typeface="Consola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1865" y="2900948"/>
            <a:ext cx="861536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b="1" dirty="0" smtClean="0">
                <a:latin typeface="Consolas"/>
                <a:cs typeface="Consolas"/>
              </a:rPr>
              <a:t>for </a:t>
            </a:r>
            <a:r>
              <a:rPr lang="en-US" dirty="0">
                <a:latin typeface="Consolas"/>
                <a:cs typeface="Consolas"/>
              </a:rPr>
              <a:t>(i = 0; i &lt; n; i++)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>
                <a:latin typeface="Consolas"/>
                <a:cs typeface="Consolas"/>
              </a:rPr>
              <a:t>response(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i, ValueType value)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values[i] = value; </a:t>
            </a:r>
            <a:r>
              <a:rPr lang="en-US" dirty="0" smtClean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/ next phase of computation thats uses the keys and values.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4892842"/>
            <a:ext cx="8615359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>
                <a:latin typeface="Consolas"/>
                <a:cs typeface="Consolas"/>
              </a:rPr>
              <a:t>KeyValueClass::requestValue(</a:t>
            </a:r>
            <a:r>
              <a:rPr lang="en-US" sz="1700" b="1" dirty="0">
                <a:latin typeface="Consolas"/>
                <a:cs typeface="Consolas"/>
              </a:rPr>
              <a:t>int </a:t>
            </a:r>
            <a:r>
              <a:rPr lang="en-US" sz="1700" dirty="0">
                <a:latin typeface="Consolas"/>
                <a:cs typeface="Consolas"/>
              </a:rPr>
              <a:t>key, </a:t>
            </a:r>
            <a:r>
              <a:rPr lang="en-US" sz="1700" dirty="0" err="1" smtClean="0">
                <a:latin typeface="Consolas"/>
                <a:cs typeface="Consolas"/>
              </a:rPr>
              <a:t>CProxy_Client</a:t>
            </a:r>
            <a:r>
              <a:rPr lang="en-US" sz="1700" dirty="0" smtClean="0">
                <a:latin typeface="Consolas"/>
                <a:cs typeface="Consolas"/>
              </a:rPr>
              <a:t> </a:t>
            </a:r>
            <a:r>
              <a:rPr lang="en-US" sz="1700" dirty="0">
                <a:latin typeface="Consolas"/>
                <a:cs typeface="Consolas"/>
              </a:rPr>
              <a:t>c, </a:t>
            </a:r>
            <a:r>
              <a:rPr lang="en-US" sz="1700" b="1" dirty="0">
                <a:latin typeface="Consolas"/>
                <a:cs typeface="Consolas"/>
              </a:rPr>
              <a:t>int </a:t>
            </a:r>
            <a:r>
              <a:rPr lang="en-US" sz="1700" dirty="0">
                <a:latin typeface="Consolas"/>
                <a:cs typeface="Consolas"/>
              </a:rPr>
              <a:t>ref) {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  ValueType </a:t>
            </a:r>
            <a:r>
              <a:rPr lang="en-US" sz="1700" dirty="0">
                <a:latin typeface="Consolas"/>
                <a:cs typeface="Consolas"/>
              </a:rPr>
              <a:t>v = localTable[key]; </a:t>
            </a:r>
            <a:endParaRPr lang="en-US" sz="17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700" dirty="0">
                <a:latin typeface="Consolas"/>
                <a:cs typeface="Consolas"/>
              </a:rPr>
              <a:t> </a:t>
            </a:r>
            <a:r>
              <a:rPr lang="en-US" sz="1700" dirty="0" smtClean="0">
                <a:latin typeface="Consolas"/>
                <a:cs typeface="Consolas"/>
              </a:rPr>
              <a:t>   c.response</a:t>
            </a:r>
            <a:r>
              <a:rPr lang="en-US" sz="1700" dirty="0">
                <a:latin typeface="Consolas"/>
                <a:cs typeface="Consolas"/>
              </a:rPr>
              <a:t>(ref, v);</a:t>
            </a:r>
          </a:p>
          <a:p>
            <a:pPr marL="0" indent="0">
              <a:buNone/>
            </a:pPr>
            <a:r>
              <a:rPr lang="en-US" sz="1700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113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</a:t>
            </a:r>
            <a:r>
              <a:rPr lang="en-US" dirty="0" smtClean="0"/>
              <a:t>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</a:t>
            </a:r>
            <a:r>
              <a:rPr lang="en-US" dirty="0" smtClean="0"/>
              <a:t>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b="0" smtClean="0"/>
              <a:t>Laxmikant Kalé and PPL (UIUC) – Parallel Migratable Objects 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61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example, a Jacobi reduction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Ground-breaking Nature article on the structure of the HIV capsid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140</a:t>
            </a:fld>
            <a:endParaRPr lang="en-US"/>
          </a:p>
        </p:txBody>
      </p:sp>
      <p:pic>
        <p:nvPicPr>
          <p:cNvPr id="7" name="Picture 6" descr="HIV-background-new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6"/>
            <a:ext cx="9092315" cy="51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5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Molecular Dynamics in NAMD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 of charged atoms, with bonds</a:t>
            </a:r>
          </a:p>
          <a:p>
            <a:pPr lvl="1"/>
            <a:r>
              <a:rPr lang="en-US" dirty="0" smtClean="0"/>
              <a:t>Newtonian </a:t>
            </a:r>
            <a:r>
              <a:rPr lang="en-US" dirty="0"/>
              <a:t>mechanics</a:t>
            </a:r>
          </a:p>
          <a:p>
            <a:pPr lvl="1"/>
            <a:r>
              <a:rPr lang="en-US" dirty="0" smtClean="0"/>
              <a:t>Relatively small amount </a:t>
            </a:r>
            <a:r>
              <a:rPr lang="en-US" dirty="0"/>
              <a:t>of atoms (100K </a:t>
            </a:r>
            <a:r>
              <a:rPr lang="en-US" dirty="0" smtClean="0"/>
              <a:t>– 10M</a:t>
            </a:r>
            <a:r>
              <a:rPr lang="en-US" dirty="0"/>
              <a:t>)</a:t>
            </a:r>
          </a:p>
          <a:p>
            <a:r>
              <a:rPr lang="en-US" dirty="0"/>
              <a:t>Calculate forces on each atom</a:t>
            </a:r>
          </a:p>
          <a:p>
            <a:pPr lvl="1"/>
            <a:r>
              <a:rPr lang="en-US" dirty="0" smtClean="0"/>
              <a:t>Bonds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-bonded: electrostatic and van der Waals</a:t>
            </a:r>
          </a:p>
          <a:p>
            <a:pPr lvl="2"/>
            <a:r>
              <a:rPr lang="en-US" dirty="0" smtClean="0"/>
              <a:t>Short</a:t>
            </a:r>
            <a:r>
              <a:rPr lang="en-US" dirty="0"/>
              <a:t>-distance: every </a:t>
            </a:r>
            <a:r>
              <a:rPr lang="en-US" dirty="0" err="1"/>
              <a:t>timestep</a:t>
            </a:r>
            <a:endParaRPr lang="en-US" dirty="0"/>
          </a:p>
          <a:p>
            <a:pPr lvl="2"/>
            <a:r>
              <a:rPr lang="en-US" dirty="0" smtClean="0"/>
              <a:t>Long</a:t>
            </a:r>
            <a:r>
              <a:rPr lang="en-US" dirty="0"/>
              <a:t>-distance: using PME (3D FFT)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Time Stepping : PME every 4 </a:t>
            </a:r>
            <a:r>
              <a:rPr lang="en-US" dirty="0" err="1"/>
              <a:t>timesteps</a:t>
            </a:r>
            <a:endParaRPr lang="en-US" dirty="0"/>
          </a:p>
          <a:p>
            <a:r>
              <a:rPr lang="en-US" dirty="0"/>
              <a:t>Calculate velocities and advance positions</a:t>
            </a:r>
          </a:p>
          <a:p>
            <a:r>
              <a:rPr lang="en-US" dirty="0"/>
              <a:t>Challenge: femtosecond time-step, millions needed!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Collaboration </a:t>
            </a:r>
            <a:r>
              <a:rPr lang="en-US" dirty="0">
                <a:solidFill>
                  <a:schemeClr val="tx2"/>
                </a:solidFill>
              </a:rPr>
              <a:t>with K. </a:t>
            </a:r>
            <a:r>
              <a:rPr lang="en-US" dirty="0" err="1">
                <a:solidFill>
                  <a:schemeClr val="tx2"/>
                </a:solidFill>
              </a:rPr>
              <a:t>Schulten</a:t>
            </a:r>
            <a:r>
              <a:rPr lang="en-US" dirty="0">
                <a:solidFill>
                  <a:schemeClr val="tx2"/>
                </a:solidFill>
              </a:rPr>
              <a:t>, R. </a:t>
            </a:r>
            <a:r>
              <a:rPr lang="en-US" dirty="0" err="1">
                <a:solidFill>
                  <a:schemeClr val="tx2"/>
                </a:solidFill>
              </a:rPr>
              <a:t>Skeel</a:t>
            </a:r>
            <a:r>
              <a:rPr lang="en-US" dirty="0">
                <a:solidFill>
                  <a:schemeClr val="tx2"/>
                </a:solidFill>
              </a:rPr>
              <a:t>, and coworkers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141</a:t>
            </a:fld>
            <a:endParaRPr lang="en-US"/>
          </a:p>
        </p:txBody>
      </p:sp>
      <p:pic>
        <p:nvPicPr>
          <p:cNvPr id="7" name="Picture 6" descr="nam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13" y="1143000"/>
            <a:ext cx="2871173" cy="3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08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Decomposition Via Charm</a:t>
            </a:r>
          </a:p>
        </p:txBody>
      </p:sp>
      <p:pic>
        <p:nvPicPr>
          <p:cNvPr id="8" name="Content Placeholder 7" descr="namd_decomp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238" b="-1723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en-US" dirty="0"/>
              <a:t>Atoms distributed to cubes based on their </a:t>
            </a:r>
            <a:r>
              <a:rPr lang="en-US" dirty="0" smtClean="0"/>
              <a:t>location</a:t>
            </a:r>
          </a:p>
          <a:p>
            <a:r>
              <a:rPr lang="en-US" dirty="0"/>
              <a:t>Size of each </a:t>
            </a:r>
            <a:r>
              <a:rPr lang="en-US" dirty="0" smtClean="0"/>
              <a:t>cube:</a:t>
            </a:r>
            <a:endParaRPr lang="en-US" dirty="0"/>
          </a:p>
          <a:p>
            <a:pPr lvl="1"/>
            <a:r>
              <a:rPr lang="en-US" dirty="0" smtClean="0"/>
              <a:t>Just </a:t>
            </a:r>
            <a:r>
              <a:rPr lang="en-US" dirty="0"/>
              <a:t>a bit larger than cut-</a:t>
            </a:r>
            <a:r>
              <a:rPr lang="en-US" dirty="0" smtClean="0"/>
              <a:t>off radius 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Work</a:t>
            </a:r>
            <a:r>
              <a:rPr lang="en-US" dirty="0"/>
              <a:t>: for each pair of </a:t>
            </a:r>
            <a:r>
              <a:rPr lang="en-US" dirty="0" err="1"/>
              <a:t>nbr</a:t>
            </a:r>
            <a:r>
              <a:rPr lang="en-US" dirty="0"/>
              <a:t> objects</a:t>
            </a:r>
          </a:p>
          <a:p>
            <a:r>
              <a:rPr lang="en-US" dirty="0"/>
              <a:t>C/C ratio: O(1)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imbalance</a:t>
            </a:r>
          </a:p>
          <a:p>
            <a:pPr lvl="1"/>
            <a:r>
              <a:rPr lang="en-US" dirty="0" smtClean="0"/>
              <a:t>Limited </a:t>
            </a:r>
            <a:r>
              <a:rPr lang="en-US" dirty="0"/>
              <a:t>parallelism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2533C"/>
                </a:solidFill>
              </a:rPr>
              <a:t>Charm</a:t>
            </a:r>
            <a:r>
              <a:rPr lang="en-US" dirty="0">
                <a:solidFill>
                  <a:srgbClr val="D2533C"/>
                </a:solidFill>
              </a:rPr>
              <a:t>++ is useful to handle this case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4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Object Based Parallelization for MD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Force Decomposition + Spatial Decomposition</a:t>
            </a:r>
          </a:p>
        </p:txBody>
      </p:sp>
      <p:pic>
        <p:nvPicPr>
          <p:cNvPr id="8" name="Content Placeholder 7" descr="namd_decomp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298" b="-2329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Now, we have many objects to load balance: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diamond can be assigned to any proc.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diamonds (3D): 14*Number of Patches</a:t>
            </a:r>
          </a:p>
          <a:p>
            <a:r>
              <a:rPr lang="en-US" dirty="0"/>
              <a:t>2-away variation:</a:t>
            </a:r>
          </a:p>
          <a:p>
            <a:pPr lvl="1"/>
            <a:r>
              <a:rPr lang="en-US" dirty="0" smtClean="0"/>
              <a:t>Half</a:t>
            </a:r>
            <a:r>
              <a:rPr lang="en-US" dirty="0"/>
              <a:t>-size cubes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5 </a:t>
            </a:r>
            <a:r>
              <a:rPr lang="en-US" dirty="0"/>
              <a:t>x 5 x 5 interactions</a:t>
            </a:r>
          </a:p>
          <a:p>
            <a:r>
              <a:rPr lang="en-US" dirty="0"/>
              <a:t>3-away interactions: </a:t>
            </a:r>
            <a:r>
              <a:rPr lang="en-US" dirty="0" smtClean="0"/>
              <a:t>      7 </a:t>
            </a:r>
            <a:r>
              <a:rPr lang="en-US" dirty="0"/>
              <a:t>x 7 x 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9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NAMD Parallelization Using Charm++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The computation is decomposed into “natural” objects of the application, which are assigned to processors by Charm++ </a:t>
            </a:r>
            <a:r>
              <a:rPr lang="en-US" dirty="0" smtClean="0"/>
              <a:t>RTS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144</a:t>
            </a:fld>
            <a:endParaRPr lang="en-US"/>
          </a:p>
        </p:txBody>
      </p:sp>
      <p:pic>
        <p:nvPicPr>
          <p:cNvPr id="7" name="Picture 6" descr="md_paralleliz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92"/>
            <a:ext cx="9144000" cy="44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4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NAMD Projections</a:t>
            </a:r>
            <a:endParaRPr lang="en-US" dirty="0"/>
          </a:p>
        </p:txBody>
      </p:sp>
      <p:pic>
        <p:nvPicPr>
          <p:cNvPr id="7" name="Content Placeholder 6" descr="namd_projection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0" r="-2970"/>
          <a:stretch/>
        </p:blipFill>
        <p:spPr>
          <a:xfrm>
            <a:off x="457200" y="678666"/>
            <a:ext cx="8229600" cy="5699556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9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DHFR Performance on Titan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Best performance is 590us/step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146</a:t>
            </a:fld>
            <a:endParaRPr lang="en-US"/>
          </a:p>
        </p:txBody>
      </p:sp>
      <p:pic>
        <p:nvPicPr>
          <p:cNvPr id="7" name="Picture 6" descr="jac-titan-pm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52" y="1602615"/>
            <a:ext cx="6831331" cy="477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0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Apoa1 Performance on BG/P BG/Q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Best performance on BG/Q is 794us/step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147</a:t>
            </a:fld>
            <a:endParaRPr lang="en-US"/>
          </a:p>
        </p:txBody>
      </p:sp>
      <p:pic>
        <p:nvPicPr>
          <p:cNvPr id="7" name="Picture 6" descr="apoa1-pme4-P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44" y="1624205"/>
            <a:ext cx="6806888" cy="47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38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ChaNGa</a:t>
            </a:r>
            <a:r>
              <a:rPr lang="en-US" dirty="0"/>
              <a:t>: Parallel Gravity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Collaborative project (NSF) 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Tom Quinn, Univ. of Washington </a:t>
            </a:r>
            <a:endParaRPr lang="en-US" dirty="0" smtClean="0"/>
          </a:p>
          <a:p>
            <a:r>
              <a:rPr lang="en-US" dirty="0" smtClean="0"/>
              <a:t>Evolution </a:t>
            </a:r>
            <a:r>
              <a:rPr lang="en-US" dirty="0"/>
              <a:t>of Universe and Galaxy Formation </a:t>
            </a:r>
            <a:endParaRPr lang="en-US" dirty="0" smtClean="0"/>
          </a:p>
          <a:p>
            <a:r>
              <a:rPr lang="en-US" dirty="0" smtClean="0"/>
              <a:t>Gravity</a:t>
            </a:r>
            <a:r>
              <a:rPr lang="en-US" dirty="0"/>
              <a:t>, gas dynamics </a:t>
            </a:r>
          </a:p>
          <a:p>
            <a:r>
              <a:rPr lang="en-US" dirty="0"/>
              <a:t>Barnes-Hut tree codes </a:t>
            </a:r>
          </a:p>
          <a:p>
            <a:pPr lvl="1"/>
            <a:r>
              <a:rPr lang="en-US" dirty="0" smtClean="0"/>
              <a:t>Oct </a:t>
            </a:r>
            <a:r>
              <a:rPr lang="en-US" dirty="0"/>
              <a:t>tree is natural </a:t>
            </a:r>
            <a:r>
              <a:rPr lang="en-US" dirty="0" smtClean="0"/>
              <a:t>decomposition</a:t>
            </a:r>
            <a:endParaRPr lang="en-US" dirty="0"/>
          </a:p>
          <a:p>
            <a:pPr lvl="1"/>
            <a:r>
              <a:rPr lang="en-US" dirty="0" smtClean="0"/>
              <a:t>Geometry </a:t>
            </a:r>
            <a:r>
              <a:rPr lang="en-US" dirty="0"/>
              <a:t>has better aspect ratios, so you </a:t>
            </a:r>
            <a:r>
              <a:rPr lang="en-US" dirty="0" smtClean="0"/>
              <a:t>open </a:t>
            </a:r>
            <a:r>
              <a:rPr lang="en-US" dirty="0"/>
              <a:t>up fewer nodes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is not used because it leads to bad load </a:t>
            </a:r>
            <a:r>
              <a:rPr lang="en-US" dirty="0" smtClean="0"/>
              <a:t>balance</a:t>
            </a:r>
            <a:endParaRPr lang="en-US" dirty="0"/>
          </a:p>
          <a:p>
            <a:pPr lvl="1"/>
            <a:r>
              <a:rPr lang="en-US" dirty="0" smtClean="0"/>
              <a:t>Assumption</a:t>
            </a:r>
            <a:r>
              <a:rPr lang="en-US" dirty="0"/>
              <a:t>: one-to-one map between sub-trees and </a:t>
            </a:r>
            <a:r>
              <a:rPr lang="en-US" dirty="0" smtClean="0"/>
              <a:t>PEs</a:t>
            </a:r>
            <a:endParaRPr lang="en-US" dirty="0"/>
          </a:p>
          <a:p>
            <a:pPr lvl="1"/>
            <a:r>
              <a:rPr lang="en-US" dirty="0" smtClean="0"/>
              <a:t>Binary </a:t>
            </a:r>
            <a:r>
              <a:rPr lang="en-US" dirty="0"/>
              <a:t>trees are considered better load balanced </a:t>
            </a:r>
          </a:p>
          <a:p>
            <a:r>
              <a:rPr lang="en-US" dirty="0"/>
              <a:t>With Charm++: Use Oct-Tree, and let Charm++ map </a:t>
            </a:r>
            <a:r>
              <a:rPr lang="en-US" dirty="0" err="1"/>
              <a:t>subtrees</a:t>
            </a:r>
            <a:r>
              <a:rPr lang="en-US" dirty="0"/>
              <a:t> to processors 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3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ChaNGa</a:t>
            </a:r>
            <a:r>
              <a:rPr lang="en-US" dirty="0"/>
              <a:t>: Control Flow</a:t>
            </a:r>
          </a:p>
        </p:txBody>
      </p:sp>
      <p:pic>
        <p:nvPicPr>
          <p:cNvPr id="7" name="Content Placeholder 6" descr="chang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20" b="-24820"/>
          <a:stretch>
            <a:fillRect/>
          </a:stretch>
        </p:blipFill>
        <p:spPr>
          <a:xfrm>
            <a:off x="220663" y="852488"/>
            <a:ext cx="8686800" cy="552608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6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10335" b="-10335"/>
          <a:stretch>
            <a:fillRect/>
          </a:stretch>
        </p:blipFill>
        <p:spPr>
          <a:xfrm>
            <a:off x="4376666" y="935846"/>
            <a:ext cx="4767333" cy="5455810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OpenAtom</a:t>
            </a:r>
            <a:r>
              <a:rPr lang="en-US" dirty="0"/>
              <a:t>: MD with quantum </a:t>
            </a:r>
            <a:r>
              <a:rPr lang="en-US" dirty="0" smtClean="0"/>
              <a:t>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Much more fine-grained: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electronic state is modeled with a large array</a:t>
            </a:r>
          </a:p>
          <a:p>
            <a:r>
              <a:rPr lang="en-US" dirty="0"/>
              <a:t>Collaboration with:</a:t>
            </a:r>
          </a:p>
          <a:p>
            <a:pPr lvl="1"/>
            <a:r>
              <a:rPr lang="en-US" dirty="0" smtClean="0"/>
              <a:t>G</a:t>
            </a:r>
            <a:r>
              <a:rPr lang="en-US" dirty="0"/>
              <a:t>. </a:t>
            </a:r>
            <a:r>
              <a:rPr lang="en-US" dirty="0" err="1"/>
              <a:t>Martyna</a:t>
            </a:r>
            <a:r>
              <a:rPr lang="en-US" dirty="0"/>
              <a:t> (IBM)</a:t>
            </a:r>
          </a:p>
          <a:p>
            <a:pPr lvl="1"/>
            <a:r>
              <a:rPr lang="en-US" dirty="0" smtClean="0"/>
              <a:t>M</a:t>
            </a:r>
            <a:r>
              <a:rPr lang="en-US" dirty="0"/>
              <a:t>. Tuckerman (NYU)</a:t>
            </a:r>
          </a:p>
          <a:p>
            <a:r>
              <a:rPr lang="en-US" dirty="0"/>
              <a:t>Using Charm++ virtualization, we can </a:t>
            </a:r>
            <a:r>
              <a:rPr lang="en-US" dirty="0" smtClean="0"/>
              <a:t>efficiently scale small (32 molecule) systems to thousands of processors</a:t>
            </a:r>
            <a:endParaRPr lang="en-US" dirty="0"/>
          </a:p>
        </p:txBody>
      </p:sp>
      <p:pic>
        <p:nvPicPr>
          <p:cNvPr id="8" name="Content Placeholder 7" descr="openatom1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21" r="-30421"/>
          <a:stretch/>
        </p:blipFill>
        <p:spPr>
          <a:xfrm>
            <a:off x="4648200" y="935846"/>
            <a:ext cx="4038600" cy="2248143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150</a:t>
            </a:fld>
            <a:endParaRPr lang="en-US" dirty="0"/>
          </a:p>
        </p:txBody>
      </p:sp>
      <p:pic>
        <p:nvPicPr>
          <p:cNvPr id="9" name="Picture 8" descr="openato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24" y="3940127"/>
            <a:ext cx="2017776" cy="18775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0145" y="3183989"/>
            <a:ext cx="336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Semiconductor Surfaces</a:t>
            </a:r>
            <a:endParaRPr lang="en-US" sz="2400" b="1" dirty="0">
              <a:solidFill>
                <a:srgbClr val="D2533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8410" y="5759077"/>
            <a:ext cx="1581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Nanowires</a:t>
            </a:r>
            <a:endParaRPr lang="en-US" sz="2400" b="1" dirty="0">
              <a:solidFill>
                <a:srgbClr val="D25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68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Decomposition and Computation Flow</a:t>
            </a:r>
          </a:p>
        </p:txBody>
      </p:sp>
      <p:pic>
        <p:nvPicPr>
          <p:cNvPr id="9" name="Content Placeholder 8" descr="openatom_arra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47" b="-2647"/>
          <a:stretch>
            <a:fillRect/>
          </a:stretch>
        </p:blipFill>
        <p:spPr>
          <a:xfrm>
            <a:off x="-1" y="678665"/>
            <a:ext cx="9152591" cy="5822379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3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</a:t>
            </a:r>
            <a:r>
              <a:rPr lang="en-US" dirty="0" smtClean="0"/>
              <a:t>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</a:t>
            </a:r>
            <a:r>
              <a:rPr lang="en-US" dirty="0" smtClean="0"/>
              <a:t>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5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Analysis 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Instrumentation and measurement</a:t>
            </a:r>
          </a:p>
          <a:p>
            <a:pPr lvl="1"/>
            <a:r>
              <a:rPr lang="en-US" dirty="0" smtClean="0"/>
              <a:t>Link </a:t>
            </a:r>
            <a:r>
              <a:rPr lang="en-US" dirty="0"/>
              <a:t>program with </a:t>
            </a:r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>
                <a:latin typeface="Consolas"/>
                <a:cs typeface="Consolas"/>
              </a:rPr>
              <a:t> projections </a:t>
            </a:r>
            <a:r>
              <a:rPr lang="en-US" dirty="0"/>
              <a:t>or </a:t>
            </a:r>
            <a:r>
              <a:rPr lang="en-US" dirty="0">
                <a:latin typeface="Consolas"/>
                <a:cs typeface="Consolas"/>
              </a:rPr>
              <a:t>summary 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smtClean="0"/>
              <a:t>Trace </a:t>
            </a:r>
            <a:r>
              <a:rPr lang="en-US" dirty="0"/>
              <a:t>data is generated automatically during run</a:t>
            </a:r>
          </a:p>
          <a:p>
            <a:pPr lvl="1"/>
            <a:r>
              <a:rPr lang="en-US" dirty="0" smtClean="0"/>
              <a:t>User </a:t>
            </a:r>
            <a:r>
              <a:rPr lang="en-US" dirty="0"/>
              <a:t>events can be easily inserted as needed</a:t>
            </a:r>
          </a:p>
          <a:p>
            <a:r>
              <a:rPr lang="en-US" dirty="0"/>
              <a:t>Projections: visualization and analysis</a:t>
            </a:r>
          </a:p>
          <a:p>
            <a:pPr lvl="1"/>
            <a:r>
              <a:rPr lang="en-US" dirty="0" smtClean="0"/>
              <a:t>Scalable </a:t>
            </a:r>
            <a:r>
              <a:rPr lang="en-US" dirty="0"/>
              <a:t>tool to analyze up to 300,000 log files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rich set of tool </a:t>
            </a:r>
            <a:r>
              <a:rPr lang="en-US" dirty="0" smtClean="0"/>
              <a:t>features: </a:t>
            </a:r>
            <a:r>
              <a:rPr lang="en-US" dirty="0"/>
              <a:t>time profile, time lines, usage profile</a:t>
            </a:r>
            <a:r>
              <a:rPr lang="en-US" dirty="0" smtClean="0"/>
              <a:t>, histogram</a:t>
            </a:r>
            <a:r>
              <a:rPr lang="en-US" dirty="0"/>
              <a:t>, </a:t>
            </a:r>
            <a:r>
              <a:rPr lang="en-US" dirty="0" err="1"/>
              <a:t>extrema</a:t>
            </a:r>
            <a:r>
              <a:rPr lang="en-US" dirty="0"/>
              <a:t> tool</a:t>
            </a:r>
          </a:p>
          <a:p>
            <a:pPr lvl="1"/>
            <a:r>
              <a:rPr lang="en-US" dirty="0" smtClean="0"/>
              <a:t>Detect </a:t>
            </a:r>
            <a:r>
              <a:rPr lang="en-US" dirty="0"/>
              <a:t>performance problems: load imbalance, grain size</a:t>
            </a:r>
            <a:r>
              <a:rPr lang="en-US" dirty="0" smtClean="0"/>
              <a:t>, communication </a:t>
            </a:r>
            <a:r>
              <a:rPr lang="en-US" dirty="0"/>
              <a:t>bottleneck,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46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of aggregated performance viewing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</a:t>
            </a:r>
          </a:p>
          <a:p>
            <a:pPr lvl="1"/>
            <a:r>
              <a:rPr lang="en-US" dirty="0" smtClean="0"/>
              <a:t>Histogram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over time</a:t>
            </a:r>
          </a:p>
          <a:p>
            <a:r>
              <a:rPr lang="en-US" dirty="0"/>
              <a:t>Tools of processor level granularity</a:t>
            </a:r>
          </a:p>
          <a:p>
            <a:pPr lvl="1"/>
            <a:r>
              <a:rPr lang="en-US" dirty="0" smtClean="0"/>
              <a:t>Overview </a:t>
            </a:r>
          </a:p>
          <a:p>
            <a:pPr lvl="1"/>
            <a:r>
              <a:rPr lang="en-US" dirty="0" smtClean="0"/>
              <a:t>Timeline</a:t>
            </a:r>
            <a:endParaRPr lang="en-US" dirty="0"/>
          </a:p>
          <a:p>
            <a:r>
              <a:rPr lang="en-US" dirty="0"/>
              <a:t>Tools of derived/processed data</a:t>
            </a:r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analysis: </a:t>
            </a:r>
            <a:r>
              <a:rPr lang="en-US" dirty="0"/>
              <a:t>identifies outliers</a:t>
            </a:r>
          </a:p>
          <a:p>
            <a:pPr lvl="1"/>
            <a:r>
              <a:rPr lang="en-US" dirty="0" smtClean="0"/>
              <a:t>Noise miner: </a:t>
            </a:r>
            <a:r>
              <a:rPr lang="en-US" dirty="0"/>
              <a:t>highlights probable interference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63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Load imbalance</a:t>
            </a:r>
          </a:p>
          <a:p>
            <a:pPr lvl="1"/>
            <a:r>
              <a:rPr lang="en-US" dirty="0" smtClean="0"/>
              <a:t>Time profile: </a:t>
            </a:r>
            <a:r>
              <a:rPr lang="en-US" dirty="0"/>
              <a:t>lower CPU usage </a:t>
            </a:r>
            <a:endParaRPr lang="en-US" dirty="0" smtClean="0"/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tool:</a:t>
            </a:r>
          </a:p>
          <a:p>
            <a:pPr lvl="2"/>
            <a:r>
              <a:rPr lang="en-US" dirty="0" smtClean="0"/>
              <a:t>Least </a:t>
            </a:r>
            <a:r>
              <a:rPr lang="en-US" dirty="0"/>
              <a:t>idle processors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the over-loaded processors in Timeline </a:t>
            </a:r>
            <a:endParaRPr lang="en-US" dirty="0" smtClean="0"/>
          </a:p>
          <a:p>
            <a:pPr lvl="1"/>
            <a:r>
              <a:rPr lang="en-US" dirty="0" smtClean="0"/>
              <a:t>Histogram: </a:t>
            </a:r>
            <a:r>
              <a:rPr lang="en-US" dirty="0"/>
              <a:t>grain size issues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8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Example Demonstration</a:t>
            </a:r>
          </a:p>
          <a:p>
            <a:pPr lvl="1"/>
            <a:r>
              <a:rPr lang="en-US" dirty="0" smtClean="0"/>
              <a:t>Trying </a:t>
            </a:r>
            <a:r>
              <a:rPr lang="en-US" dirty="0"/>
              <a:t>to identify the next performance obstacle for NAMD </a:t>
            </a:r>
            <a:endParaRPr lang="en-US" dirty="0" smtClean="0"/>
          </a:p>
          <a:p>
            <a:pPr lvl="2"/>
            <a:r>
              <a:rPr lang="en-US" dirty="0" smtClean="0"/>
              <a:t>Running </a:t>
            </a:r>
            <a:r>
              <a:rPr lang="en-US" dirty="0"/>
              <a:t>on 8192 processors, with 1 million atom simulation</a:t>
            </a:r>
          </a:p>
          <a:p>
            <a:pPr lvl="2"/>
            <a:r>
              <a:rPr lang="en-US" dirty="0" smtClean="0"/>
              <a:t>Jaguar </a:t>
            </a:r>
            <a:r>
              <a:rPr lang="en-US" dirty="0"/>
              <a:t>Cray XK6</a:t>
            </a:r>
          </a:p>
          <a:p>
            <a:pPr lvl="2"/>
            <a:r>
              <a:rPr lang="en-US" dirty="0" smtClean="0"/>
              <a:t>Test </a:t>
            </a:r>
            <a:r>
              <a:rPr lang="en-US" dirty="0"/>
              <a:t>scenario: with PME every step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Profile</a:t>
            </a:r>
          </a:p>
        </p:txBody>
      </p:sp>
      <p:pic>
        <p:nvPicPr>
          <p:cNvPr id="7" name="Content Placeholder 6" descr="prj1M8KTimeprofi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502" b="-21502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73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Extrema</a:t>
            </a:r>
            <a:r>
              <a:rPr lang="en-US" dirty="0"/>
              <a:t> Tool for Least Idle Processors</a:t>
            </a:r>
          </a:p>
        </p:txBody>
      </p:sp>
      <p:pic>
        <p:nvPicPr>
          <p:cNvPr id="7" name="Content Placeholder 6" descr="prj1M8KExtrem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502" b="-21502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09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Lines with Message Back Tracing</a:t>
            </a:r>
          </a:p>
        </p:txBody>
      </p:sp>
      <p:pic>
        <p:nvPicPr>
          <p:cNvPr id="7" name="Content Placeholder 6" descr="prj1M8KTimeli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549" b="-29549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38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Overdecomposition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790434"/>
            <a:ext cx="8615360" cy="2267644"/>
          </a:xfrm>
        </p:spPr>
        <p:txBody>
          <a:bodyPr/>
          <a:lstStyle/>
          <a:p>
            <a:r>
              <a:rPr lang="en-US" dirty="0"/>
              <a:t>Decompose the work units &amp; data units into many more </a:t>
            </a:r>
            <a:r>
              <a:rPr lang="en-US" dirty="0" smtClean="0"/>
              <a:t>pieces (</a:t>
            </a:r>
            <a:r>
              <a:rPr lang="en-US" dirty="0" err="1" smtClean="0"/>
              <a:t>chares</a:t>
            </a:r>
            <a:r>
              <a:rPr lang="en-US" dirty="0" smtClean="0"/>
              <a:t>) </a:t>
            </a:r>
            <a:r>
              <a:rPr lang="en-US" dirty="0"/>
              <a:t>than execution units</a:t>
            </a:r>
          </a:p>
          <a:p>
            <a:pPr lvl="1"/>
            <a:r>
              <a:rPr lang="en-US" dirty="0"/>
              <a:t>Cores/Nodes/..</a:t>
            </a:r>
          </a:p>
          <a:p>
            <a:r>
              <a:rPr lang="en-US" dirty="0"/>
              <a:t>Not so hard: we do decomposition anyway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8" name="Picture 27" descr="charm_ico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075" y="2950185"/>
            <a:ext cx="3150725" cy="31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9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Communication over Time for all Processors</a:t>
            </a:r>
          </a:p>
        </p:txBody>
      </p:sp>
      <p:pic>
        <p:nvPicPr>
          <p:cNvPr id="7" name="Content Placeholder 6" descr="prj1M8KCommti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825" b="-21825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5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</a:t>
            </a:r>
            <a:r>
              <a:rPr lang="en-US" dirty="0" smtClean="0"/>
              <a:t>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</a:t>
            </a:r>
            <a:r>
              <a:rPr lang="en-US" dirty="0" smtClean="0"/>
              <a:t>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40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 Dynamic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Measurement based load balancers</a:t>
            </a:r>
          </a:p>
          <a:p>
            <a:pPr lvl="1"/>
            <a:r>
              <a:rPr lang="en-US" dirty="0" smtClean="0"/>
              <a:t>Principle </a:t>
            </a:r>
            <a:r>
              <a:rPr lang="en-US" dirty="0"/>
              <a:t>of persistence: In many CSE applications, computational loads and communication patterns tend to persist, even in dynamic computations</a:t>
            </a:r>
          </a:p>
          <a:p>
            <a:pPr lvl="1"/>
            <a:r>
              <a:rPr lang="en-US" dirty="0" smtClean="0"/>
              <a:t>Therefore</a:t>
            </a:r>
            <a:r>
              <a:rPr lang="en-US" dirty="0"/>
              <a:t>, recent past is a good predictor of near future </a:t>
            </a:r>
            <a:endParaRPr lang="en-US" dirty="0" smtClean="0"/>
          </a:p>
          <a:p>
            <a:pPr lvl="1"/>
            <a:r>
              <a:rPr lang="en-US" dirty="0" smtClean="0"/>
              <a:t>Charm</a:t>
            </a:r>
            <a:r>
              <a:rPr lang="en-US" dirty="0"/>
              <a:t>++ provides a suite of load-balancers</a:t>
            </a:r>
          </a:p>
          <a:p>
            <a:pPr lvl="1"/>
            <a:r>
              <a:rPr lang="en-US" dirty="0" smtClean="0"/>
              <a:t>Periodic </a:t>
            </a:r>
            <a:r>
              <a:rPr lang="en-US" dirty="0"/>
              <a:t>measurement and migration of objects</a:t>
            </a:r>
          </a:p>
          <a:p>
            <a:r>
              <a:rPr lang="en-US" dirty="0"/>
              <a:t>Seed balancers (for task-parallelism)</a:t>
            </a:r>
          </a:p>
          <a:p>
            <a:pPr lvl="1"/>
            <a:r>
              <a:rPr lang="en-US" dirty="0" smtClean="0"/>
              <a:t>Useful </a:t>
            </a:r>
            <a:r>
              <a:rPr lang="en-US" dirty="0"/>
              <a:t>for divide-and-conquer and state-space-search applications </a:t>
            </a:r>
            <a:endParaRPr lang="en-US" dirty="0" smtClean="0"/>
          </a:p>
          <a:p>
            <a:pPr lvl="1"/>
            <a:r>
              <a:rPr lang="en-US" dirty="0" smtClean="0"/>
              <a:t>Seeds </a:t>
            </a:r>
            <a:r>
              <a:rPr lang="en-US" dirty="0"/>
              <a:t>for charm++ objects moved around until they take root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95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 Load Balancing Steps</a:t>
            </a:r>
          </a:p>
        </p:txBody>
      </p:sp>
      <p:pic>
        <p:nvPicPr>
          <p:cNvPr id="7" name="Content Placeholder 6" descr="LBSteps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91" b="-2391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to Use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PUP method to serialize the state of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Insert </a:t>
            </a:r>
            <a:r>
              <a:rPr lang="en-US" dirty="0" smtClean="0">
                <a:latin typeface="Lucida Console"/>
                <a:cs typeface="Lucida Console"/>
              </a:rPr>
              <a:t>if(</a:t>
            </a:r>
            <a:r>
              <a:rPr lang="en-US" dirty="0" err="1" smtClean="0">
                <a:latin typeface="Lucida Console"/>
                <a:cs typeface="Lucida Console"/>
              </a:rPr>
              <a:t>myLBStep</a:t>
            </a:r>
            <a:r>
              <a:rPr lang="en-US" dirty="0" smtClean="0">
                <a:latin typeface="Lucida Console"/>
                <a:cs typeface="Lucida Console"/>
              </a:rPr>
              <a:t>) At Sync();</a:t>
            </a:r>
            <a:r>
              <a:rPr lang="en-US" dirty="0" smtClean="0">
                <a:latin typeface="+mn-lt"/>
                <a:cs typeface="Lucida Console"/>
              </a:rPr>
              <a:t> </a:t>
            </a:r>
            <a:r>
              <a:rPr lang="en-US" dirty="0" smtClean="0"/>
              <a:t>call </a:t>
            </a:r>
            <a:r>
              <a:rPr lang="en-US" dirty="0"/>
              <a:t>at natural barrier</a:t>
            </a:r>
          </a:p>
          <a:p>
            <a:r>
              <a:rPr lang="en-US" dirty="0"/>
              <a:t>Implement </a:t>
            </a:r>
            <a:r>
              <a:rPr lang="en-US" dirty="0" err="1" smtClean="0">
                <a:latin typeface="Lucida Console"/>
                <a:cs typeface="Lucida Console"/>
              </a:rPr>
              <a:t>ResumeFromSync</a:t>
            </a:r>
            <a:r>
              <a:rPr lang="en-US" dirty="0" smtClean="0">
                <a:latin typeface="Lucida Console"/>
                <a:cs typeface="Lucida Console"/>
              </a:rPr>
              <a:t>()</a:t>
            </a:r>
            <a:r>
              <a:rPr lang="en-US" dirty="0" smtClean="0">
                <a:latin typeface="+mn-lt"/>
                <a:cs typeface="Lucida Console"/>
              </a:rPr>
              <a:t> </a:t>
            </a:r>
            <a:r>
              <a:rPr lang="en-US" dirty="0" smtClean="0"/>
              <a:t>to </a:t>
            </a:r>
            <a:r>
              <a:rPr lang="en-US" dirty="0"/>
              <a:t>resume execution </a:t>
            </a:r>
            <a:endParaRPr lang="en-US" dirty="0" smtClean="0"/>
          </a:p>
          <a:p>
            <a:pPr lvl="1"/>
            <a:r>
              <a:rPr lang="en-US" dirty="0" smtClean="0"/>
              <a:t>Typical </a:t>
            </a:r>
            <a:r>
              <a:rPr lang="en-US" dirty="0" err="1">
                <a:latin typeface="Consolas"/>
                <a:cs typeface="Consolas"/>
              </a:rPr>
              <a:t>ResumeFromSync</a:t>
            </a:r>
            <a:r>
              <a:rPr lang="en-US" dirty="0"/>
              <a:t> contribute to a reduction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61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Load Balancer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a LB module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module &lt;strategy&gt;</a:t>
            </a:r>
          </a:p>
          <a:p>
            <a:pPr lvl="1"/>
            <a:r>
              <a:rPr lang="en-US" dirty="0" err="1"/>
              <a:t>RefineLB</a:t>
            </a:r>
            <a:r>
              <a:rPr lang="en-US" dirty="0"/>
              <a:t>, </a:t>
            </a:r>
            <a:r>
              <a:rPr lang="en-US" dirty="0" err="1"/>
              <a:t>NeighborLB</a:t>
            </a:r>
            <a:r>
              <a:rPr lang="en-US" dirty="0"/>
              <a:t>, </a:t>
            </a:r>
            <a:r>
              <a:rPr lang="en-US" dirty="0" err="1"/>
              <a:t>GreedyCommLB</a:t>
            </a:r>
            <a:r>
              <a:rPr lang="en-US" dirty="0"/>
              <a:t>, others </a:t>
            </a:r>
            <a:endParaRPr lang="en-US" dirty="0" smtClean="0"/>
          </a:p>
          <a:p>
            <a:pPr lvl="1"/>
            <a:r>
              <a:rPr lang="en-US" dirty="0" err="1" smtClean="0"/>
              <a:t>EveryLB</a:t>
            </a:r>
            <a:r>
              <a:rPr lang="en-US" dirty="0" smtClean="0"/>
              <a:t> </a:t>
            </a:r>
            <a:r>
              <a:rPr lang="en-US" dirty="0"/>
              <a:t>will include all load balancing strategies</a:t>
            </a:r>
          </a:p>
          <a:p>
            <a:r>
              <a:rPr lang="en-US" dirty="0"/>
              <a:t>compile time option (specify default balancer)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-balancer </a:t>
            </a:r>
            <a:r>
              <a:rPr lang="en-US" dirty="0" err="1" smtClean="0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runtime option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+</a:t>
            </a:r>
            <a:r>
              <a:rPr lang="en-US" dirty="0">
                <a:latin typeface="Lucida Console"/>
                <a:cs typeface="Lucida Console"/>
              </a:rPr>
              <a:t>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3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Stencil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while </a:t>
            </a:r>
            <a:r>
              <a:rPr lang="en-US" dirty="0">
                <a:latin typeface="Consolas"/>
                <a:cs typeface="Consolas"/>
              </a:rPr>
              <a:t>(!converged)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x = </a:t>
            </a:r>
            <a:r>
              <a:rPr lang="en-US" dirty="0" err="1">
                <a:latin typeface="Consolas"/>
                <a:cs typeface="Consolas"/>
              </a:rPr>
              <a:t>thisIndex.x</a:t>
            </a:r>
            <a:r>
              <a:rPr lang="en-US" dirty="0">
                <a:latin typeface="Consolas"/>
                <a:cs typeface="Consolas"/>
              </a:rPr>
              <a:t>, y = </a:t>
            </a:r>
            <a:r>
              <a:rPr lang="en-US" dirty="0" err="1">
                <a:latin typeface="Consolas"/>
                <a:cs typeface="Consolas"/>
              </a:rPr>
              <a:t>thisIndex.y</a:t>
            </a:r>
            <a:r>
              <a:rPr lang="en-US" dirty="0">
                <a:latin typeface="Consolas"/>
                <a:cs typeface="Consolas"/>
              </a:rPr>
              <a:t>, z = </a:t>
            </a:r>
            <a:r>
              <a:rPr lang="en-US" dirty="0" err="1">
                <a:latin typeface="Consolas"/>
                <a:cs typeface="Consolas"/>
              </a:rPr>
              <a:t>thisIndex.z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dirty="0" err="1" smtClean="0">
                <a:latin typeface="Consolas"/>
                <a:cs typeface="Consolas"/>
              </a:rPr>
              <a:t>copyToBoundaries</a:t>
            </a:r>
            <a:r>
              <a:rPr lang="en-US" dirty="0">
                <a:latin typeface="Consolas"/>
                <a:cs typeface="Consolas"/>
              </a:rPr>
              <a:t>();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thisProxy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wrapX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smtClean="0">
                <a:latin typeface="Consolas"/>
                <a:cs typeface="Consolas"/>
              </a:rPr>
              <a:t>x - 1), y, z)</a:t>
            </a:r>
            <a:r>
              <a:rPr lang="en-US" dirty="0">
                <a:latin typeface="Consolas"/>
                <a:cs typeface="Consolas"/>
              </a:rPr>
              <a:t>.</a:t>
            </a:r>
            <a:r>
              <a:rPr lang="en-US" dirty="0" err="1">
                <a:latin typeface="Consolas"/>
                <a:cs typeface="Consolas"/>
              </a:rPr>
              <a:t>updateGhosts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, RIGHT, </a:t>
            </a:r>
            <a:r>
              <a:rPr lang="en-US" dirty="0" err="1">
                <a:latin typeface="Consolas"/>
                <a:cs typeface="Consolas"/>
              </a:rPr>
              <a:t>dimY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err="1">
                <a:latin typeface="Consolas"/>
                <a:cs typeface="Consolas"/>
              </a:rPr>
              <a:t>dimZ</a:t>
            </a:r>
            <a:r>
              <a:rPr lang="en-US" dirty="0">
                <a:latin typeface="Consolas"/>
                <a:cs typeface="Consolas"/>
              </a:rPr>
              <a:t>, right);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∗ ...similar calls to send the 6 boundaries... ∗/ </a:t>
            </a:r>
            <a:endParaRPr lang="en-US" i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dirty="0" err="1" smtClean="0">
                <a:latin typeface="Consolas"/>
                <a:cs typeface="Consolas"/>
              </a:rPr>
              <a:t>thisProxy</a:t>
            </a:r>
            <a:r>
              <a:rPr lang="en-US" dirty="0">
                <a:latin typeface="Consolas"/>
                <a:cs typeface="Consolas"/>
              </a:rPr>
              <a:t>(x</a:t>
            </a:r>
            <a:r>
              <a:rPr lang="en-US" dirty="0" smtClean="0">
                <a:latin typeface="Consolas"/>
                <a:cs typeface="Consolas"/>
              </a:rPr>
              <a:t>, y, </a:t>
            </a:r>
            <a:r>
              <a:rPr lang="en-US" dirty="0" err="1" smtClean="0">
                <a:latin typeface="Consolas"/>
                <a:cs typeface="Consolas"/>
              </a:rPr>
              <a:t>wrapZ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smtClean="0">
                <a:latin typeface="Consolas"/>
                <a:cs typeface="Consolas"/>
              </a:rPr>
              <a:t>z + 1</a:t>
            </a:r>
            <a:r>
              <a:rPr lang="en-US" dirty="0">
                <a:latin typeface="Consolas"/>
                <a:cs typeface="Consolas"/>
              </a:rPr>
              <a:t>)).</a:t>
            </a:r>
            <a:r>
              <a:rPr lang="en-US" dirty="0" err="1">
                <a:latin typeface="Consolas"/>
                <a:cs typeface="Consolas"/>
              </a:rPr>
              <a:t>updateGhosts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, FRONT, </a:t>
            </a:r>
            <a:r>
              <a:rPr lang="en-US" dirty="0" err="1">
                <a:latin typeface="Consolas"/>
                <a:cs typeface="Consolas"/>
              </a:rPr>
              <a:t>dimX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err="1">
                <a:latin typeface="Consolas"/>
                <a:cs typeface="Consolas"/>
              </a:rPr>
              <a:t>dimY</a:t>
            </a:r>
            <a:r>
              <a:rPr lang="en-US" dirty="0">
                <a:latin typeface="Consolas"/>
                <a:cs typeface="Consolas"/>
              </a:rPr>
              <a:t>, front);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}</a:t>
            </a:r>
            <a:r>
              <a:rPr lang="en-US" dirty="0">
                <a:latin typeface="Consolas"/>
                <a:cs typeface="Consolas"/>
              </a:rPr>
              <a:t/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for 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remoteCount</a:t>
            </a:r>
            <a:r>
              <a:rPr lang="en-US" dirty="0">
                <a:latin typeface="Consolas"/>
                <a:cs typeface="Consolas"/>
              </a:rPr>
              <a:t> = 0; </a:t>
            </a:r>
            <a:r>
              <a:rPr lang="en-US" dirty="0" err="1">
                <a:latin typeface="Consolas"/>
                <a:cs typeface="Consolas"/>
              </a:rPr>
              <a:t>remoteCount</a:t>
            </a:r>
            <a:r>
              <a:rPr lang="en-US" dirty="0">
                <a:latin typeface="Consolas"/>
                <a:cs typeface="Consolas"/>
              </a:rPr>
              <a:t> &lt; 6; </a:t>
            </a:r>
            <a:r>
              <a:rPr lang="en-US" dirty="0" err="1">
                <a:latin typeface="Consolas"/>
                <a:cs typeface="Consolas"/>
              </a:rPr>
              <a:t>remoteCount</a:t>
            </a:r>
            <a:r>
              <a:rPr lang="en-US" dirty="0">
                <a:latin typeface="Consolas"/>
                <a:cs typeface="Consolas"/>
              </a:rPr>
              <a:t>++) {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 err="1">
                <a:latin typeface="Consolas"/>
                <a:cs typeface="Consolas"/>
              </a:rPr>
              <a:t>updateGhosts</a:t>
            </a:r>
            <a:r>
              <a:rPr lang="en-US" dirty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d, 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w, 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h, </a:t>
            </a:r>
            <a:r>
              <a:rPr lang="en-US" b="1" dirty="0">
                <a:latin typeface="Consolas"/>
                <a:cs typeface="Consolas"/>
              </a:rPr>
              <a:t>double </a:t>
            </a:r>
            <a:r>
              <a:rPr lang="en-US" dirty="0">
                <a:latin typeface="Consolas"/>
                <a:cs typeface="Consolas"/>
              </a:rPr>
              <a:t>b[</a:t>
            </a:r>
            <a:r>
              <a:rPr lang="en-US" dirty="0" err="1">
                <a:latin typeface="Consolas"/>
                <a:cs typeface="Consolas"/>
              </a:rPr>
              <a:t>w∗h</a:t>
            </a:r>
            <a:r>
              <a:rPr lang="en-US" dirty="0">
                <a:latin typeface="Consolas"/>
                <a:cs typeface="Consolas"/>
              </a:rPr>
              <a:t>])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</a:t>
            </a:r>
            <a:r>
              <a:rPr lang="en-US" dirty="0" err="1">
                <a:latin typeface="Consolas"/>
                <a:cs typeface="Consolas"/>
              </a:rPr>
              <a:t>updateBoundary</a:t>
            </a:r>
            <a:r>
              <a:rPr lang="en-US" dirty="0">
                <a:latin typeface="Consolas"/>
                <a:cs typeface="Consolas"/>
              </a:rPr>
              <a:t>(d, w, h, b); 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 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c = </a:t>
            </a:r>
            <a:r>
              <a:rPr lang="en-US" dirty="0" err="1">
                <a:latin typeface="Consolas"/>
                <a:cs typeface="Consolas"/>
              </a:rPr>
              <a:t>computeKernel</a:t>
            </a:r>
            <a:r>
              <a:rPr lang="en-US" dirty="0">
                <a:latin typeface="Consolas"/>
                <a:cs typeface="Consolas"/>
              </a:rPr>
              <a:t>() &lt; DELTA;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CkCallback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cb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CkReductionTarget</a:t>
            </a:r>
            <a:r>
              <a:rPr lang="en-US" dirty="0">
                <a:latin typeface="Consolas"/>
                <a:cs typeface="Consolas"/>
              </a:rPr>
              <a:t>(Jacobi, </a:t>
            </a:r>
            <a:r>
              <a:rPr lang="en-US" dirty="0" err="1">
                <a:latin typeface="Consolas"/>
                <a:cs typeface="Consolas"/>
              </a:rPr>
              <a:t>checkConverged</a:t>
            </a:r>
            <a:r>
              <a:rPr lang="en-US" dirty="0">
                <a:latin typeface="Consolas"/>
                <a:cs typeface="Consolas"/>
              </a:rPr>
              <a:t>), </a:t>
            </a:r>
            <a:r>
              <a:rPr lang="en-US" dirty="0" err="1">
                <a:latin typeface="Consolas"/>
                <a:cs typeface="Consolas"/>
              </a:rPr>
              <a:t>thisProxy</a:t>
            </a:r>
            <a:r>
              <a:rPr lang="en-US" dirty="0">
                <a:latin typeface="Consolas"/>
                <a:cs typeface="Consolas"/>
              </a:rPr>
              <a:t>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if 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i</a:t>
            </a:r>
            <a:r>
              <a:rPr lang="en-US" dirty="0" smtClean="0">
                <a:latin typeface="Consolas"/>
                <a:cs typeface="Consolas"/>
              </a:rPr>
              <a:t> % 5 </a:t>
            </a:r>
            <a:r>
              <a:rPr lang="en-US" dirty="0">
                <a:latin typeface="Consolas"/>
                <a:cs typeface="Consolas"/>
              </a:rPr>
              <a:t>== 1) contribute(</a:t>
            </a:r>
            <a:r>
              <a:rPr lang="en-US" b="1" dirty="0" err="1">
                <a:latin typeface="Consolas"/>
                <a:cs typeface="Consolas"/>
              </a:rPr>
              <a:t>sizeof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), </a:t>
            </a:r>
            <a:r>
              <a:rPr lang="en-US" dirty="0" smtClean="0">
                <a:latin typeface="Consolas"/>
                <a:cs typeface="Consolas"/>
              </a:rPr>
              <a:t>&amp;</a:t>
            </a:r>
            <a:r>
              <a:rPr lang="en-US" dirty="0">
                <a:latin typeface="Consolas"/>
                <a:cs typeface="Consolas"/>
              </a:rPr>
              <a:t>c, </a:t>
            </a:r>
            <a:r>
              <a:rPr lang="en-US" dirty="0" err="1">
                <a:latin typeface="Consolas"/>
                <a:cs typeface="Consolas"/>
              </a:rPr>
              <a:t>CkReduction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 smtClean="0">
                <a:latin typeface="Consolas"/>
                <a:cs typeface="Consolas"/>
              </a:rPr>
              <a:t>logical_and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err="1">
                <a:latin typeface="Consolas"/>
                <a:cs typeface="Consolas"/>
              </a:rPr>
              <a:t>cb</a:t>
            </a:r>
            <a:r>
              <a:rPr lang="en-US" dirty="0">
                <a:latin typeface="Consolas"/>
                <a:cs typeface="Consolas"/>
              </a:rPr>
              <a:t>);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}</a:t>
            </a:r>
            <a:r>
              <a:rPr lang="en-US" dirty="0">
                <a:latin typeface="Consolas"/>
                <a:cs typeface="Consolas"/>
              </a:rPr>
              <a:t/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if 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% </a:t>
            </a:r>
            <a:r>
              <a:rPr lang="en-US" dirty="0" err="1">
                <a:latin typeface="Consolas"/>
                <a:cs typeface="Consolas"/>
              </a:rPr>
              <a:t>lbPeriod</a:t>
            </a:r>
            <a:r>
              <a:rPr lang="en-US" dirty="0">
                <a:latin typeface="Consolas"/>
                <a:cs typeface="Consolas"/>
              </a:rPr>
              <a:t> == 0) { </a:t>
            </a:r>
            <a:r>
              <a:rPr lang="en-US" b="1" dirty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</a:t>
            </a:r>
            <a:r>
              <a:rPr lang="en-US" dirty="0" err="1">
                <a:latin typeface="Consolas"/>
                <a:cs typeface="Consolas"/>
              </a:rPr>
              <a:t>AtSync</a:t>
            </a:r>
            <a:r>
              <a:rPr lang="en-US" dirty="0">
                <a:latin typeface="Consolas"/>
                <a:cs typeface="Consolas"/>
              </a:rPr>
              <a:t>(); } </a:t>
            </a:r>
            <a:r>
              <a:rPr lang="en-US" b="1" dirty="0">
                <a:latin typeface="Consolas"/>
                <a:cs typeface="Consolas"/>
              </a:rPr>
              <a:t>when </a:t>
            </a:r>
            <a:r>
              <a:rPr lang="en-US" dirty="0" err="1">
                <a:latin typeface="Consolas"/>
                <a:cs typeface="Consolas"/>
              </a:rPr>
              <a:t>ResumeFromSync</a:t>
            </a:r>
            <a:r>
              <a:rPr lang="en-US" dirty="0">
                <a:latin typeface="Consolas"/>
                <a:cs typeface="Consolas"/>
              </a:rPr>
              <a:t>() {} 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if </a:t>
            </a:r>
            <a:r>
              <a:rPr lang="en-US" dirty="0">
                <a:latin typeface="Consolas"/>
                <a:cs typeface="Consolas"/>
              </a:rPr>
              <a:t>(++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% 5 == 0) {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 err="1">
                <a:latin typeface="Consolas"/>
                <a:cs typeface="Consolas"/>
              </a:rPr>
              <a:t>checkConverged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 err="1">
                <a:latin typeface="Consolas"/>
                <a:cs typeface="Consolas"/>
              </a:rPr>
              <a:t>bool</a:t>
            </a:r>
            <a:r>
              <a:rPr lang="en-US" dirty="0">
                <a:latin typeface="Consolas"/>
                <a:cs typeface="Consolas"/>
              </a:rPr>
              <a:t> result) </a:t>
            </a:r>
            <a:r>
              <a:rPr lang="en-US" b="1" dirty="0">
                <a:latin typeface="Consolas"/>
                <a:cs typeface="Consolas"/>
              </a:rPr>
              <a:t>serial</a:t>
            </a:r>
            <a:r>
              <a:rPr lang="en-US" dirty="0">
                <a:latin typeface="Consolas"/>
                <a:cs typeface="Consolas"/>
              </a:rPr>
              <a:t> {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</a:t>
            </a:r>
            <a:r>
              <a:rPr lang="en-US" b="1" dirty="0" smtClean="0">
                <a:latin typeface="Consolas"/>
                <a:cs typeface="Consolas"/>
              </a:rPr>
              <a:t>if </a:t>
            </a:r>
            <a:r>
              <a:rPr lang="en-US" dirty="0">
                <a:latin typeface="Consolas"/>
                <a:cs typeface="Consolas"/>
              </a:rPr>
              <a:t>(result) { </a:t>
            </a:r>
            <a:r>
              <a:rPr lang="en-US" dirty="0" err="1">
                <a:latin typeface="Consolas"/>
                <a:cs typeface="Consolas"/>
              </a:rPr>
              <a:t>mainProxy.done</a:t>
            </a:r>
            <a:r>
              <a:rPr lang="en-US" dirty="0">
                <a:latin typeface="Consolas"/>
                <a:cs typeface="Consolas"/>
              </a:rPr>
              <a:t>(); converged = true; 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  <a:r>
              <a:rPr lang="en-US" dirty="0" smtClean="0">
                <a:latin typeface="Consolas"/>
                <a:cs typeface="Consolas"/>
              </a:rPr>
              <a:t> 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42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LB</a:t>
            </a:r>
            <a:endParaRPr lang="en-US" dirty="0"/>
          </a:p>
        </p:txBody>
      </p:sp>
      <p:pic>
        <p:nvPicPr>
          <p:cNvPr id="11" name="Content Placeholder 10" descr="beforeLB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782" b="-35782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After LB</a:t>
            </a:r>
            <a:endParaRPr lang="en-US" dirty="0"/>
          </a:p>
        </p:txBody>
      </p:sp>
      <p:pic>
        <p:nvPicPr>
          <p:cNvPr id="12" name="Content Placeholder 11" descr="afterLB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013" b="-37013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82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Diagnose Load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Often hidden in statements such as: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high synchronization overhead</a:t>
            </a:r>
          </a:p>
          <a:p>
            <a:pPr lvl="2"/>
            <a:r>
              <a:rPr lang="en-US" dirty="0" smtClean="0"/>
              <a:t>Most </a:t>
            </a:r>
            <a:r>
              <a:rPr lang="en-US" dirty="0"/>
              <a:t>processors are waiting at a reduction</a:t>
            </a:r>
          </a:p>
          <a:p>
            <a:r>
              <a:rPr lang="en-US" dirty="0"/>
              <a:t>Count total amount of computation (ops/flops) per processor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each phase!</a:t>
            </a:r>
          </a:p>
          <a:p>
            <a:pPr lvl="1"/>
            <a:r>
              <a:rPr lang="en-US" dirty="0" smtClean="0"/>
              <a:t>Because </a:t>
            </a:r>
            <a:r>
              <a:rPr lang="en-US" dirty="0"/>
              <a:t>the balance may change from phase to phase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22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Golden Rule of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Fallacy: objective of load balancing is to minimize variance in load across processors</a:t>
            </a:r>
          </a:p>
          <a:p>
            <a:pPr marL="512763" indent="0">
              <a:buNone/>
            </a:pPr>
            <a:r>
              <a:rPr lang="en-US" i="1" dirty="0" smtClean="0"/>
              <a:t>Example</a:t>
            </a:r>
            <a:r>
              <a:rPr lang="en-US" i="1" dirty="0"/>
              <a:t>:</a:t>
            </a:r>
          </a:p>
          <a:p>
            <a:pPr marL="973138" lvl="1" indent="-176213"/>
            <a:r>
              <a:rPr lang="en-US" dirty="0" smtClean="0"/>
              <a:t>50,000 </a:t>
            </a:r>
            <a:r>
              <a:rPr lang="en-US" dirty="0"/>
              <a:t>tasks of equal size, 500 processors:</a:t>
            </a:r>
          </a:p>
          <a:p>
            <a:pPr marL="973138" lvl="2" indent="-176213"/>
            <a:r>
              <a:rPr lang="en-US" dirty="0" smtClean="0"/>
              <a:t>A</a:t>
            </a:r>
            <a:r>
              <a:rPr lang="en-US" dirty="0"/>
              <a:t>: All processors get 99, except last 5 gets 100 + 99 = 199 </a:t>
            </a:r>
            <a:endParaRPr lang="en-US" dirty="0" smtClean="0"/>
          </a:p>
          <a:p>
            <a:pPr marL="973138" lvl="2" indent="-176213"/>
            <a:r>
              <a:rPr lang="en-US" dirty="0" smtClean="0"/>
              <a:t>OR</a:t>
            </a:r>
            <a:r>
              <a:rPr lang="en-US" dirty="0"/>
              <a:t>, B: All processors have 101, except last 5 get 1</a:t>
            </a:r>
          </a:p>
          <a:p>
            <a:pPr marL="512763" indent="0">
              <a:buNone/>
            </a:pPr>
            <a:r>
              <a:rPr lang="en-US" dirty="0"/>
              <a:t>Identical variance, but situation A is much worse!</a:t>
            </a:r>
          </a:p>
          <a:p>
            <a:pPr marL="0" indent="0">
              <a:buNone/>
            </a:pPr>
            <a:r>
              <a:rPr lang="en-US" i="1" dirty="0"/>
              <a:t>Golden Rule: It is ok if a few processors idle, but avoid having processors that are overloaded with work</a:t>
            </a:r>
          </a:p>
          <a:p>
            <a:pPr marL="0" indent="0">
              <a:buNone/>
            </a:pPr>
            <a:r>
              <a:rPr lang="en-US" i="1" dirty="0"/>
              <a:t>Finish time = max</a:t>
            </a:r>
            <a:r>
              <a:rPr lang="en-US" i="1" baseline="-25000" dirty="0"/>
              <a:t>i</a:t>
            </a:r>
            <a:r>
              <a:rPr lang="en-US" i="1" dirty="0"/>
              <a:t>(</a:t>
            </a:r>
            <a:r>
              <a:rPr lang="en-US" dirty="0"/>
              <a:t>Time on processor </a:t>
            </a:r>
            <a:r>
              <a:rPr lang="en-US" i="1" dirty="0" err="1"/>
              <a:t>i</a:t>
            </a:r>
            <a:r>
              <a:rPr lang="en-US" i="1" dirty="0" smtClean="0"/>
              <a:t>) </a:t>
            </a:r>
          </a:p>
          <a:p>
            <a:pPr marL="458788" indent="0">
              <a:buNone/>
            </a:pPr>
            <a:r>
              <a:rPr lang="en-US" dirty="0" smtClean="0"/>
              <a:t>excepting </a:t>
            </a:r>
            <a:r>
              <a:rPr lang="en-US" dirty="0"/>
              <a:t>data dependence and communication overhead issues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speed of any group is the speed of slowest member of that group.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8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</a:t>
            </a:r>
            <a:r>
              <a:rPr lang="en-US" dirty="0" err="1" smtClean="0"/>
              <a:t>chares</a:t>
            </a:r>
            <a:r>
              <a:rPr lang="en-US" dirty="0" smtClean="0"/>
              <a:t> </a:t>
            </a:r>
            <a:r>
              <a:rPr lang="en-US" dirty="0"/>
              <a:t>to be </a:t>
            </a:r>
            <a:r>
              <a:rPr lang="en-US" dirty="0" err="1"/>
              <a:t>migratable</a:t>
            </a:r>
            <a:r>
              <a:rPr lang="en-US" dirty="0"/>
              <a:t> at runtime</a:t>
            </a:r>
          </a:p>
          <a:p>
            <a:pPr lvl="1"/>
            <a:r>
              <a:rPr lang="en-US" dirty="0"/>
              <a:t>i.e. the programmer or runtime, can move </a:t>
            </a:r>
            <a:r>
              <a:rPr lang="en-US" dirty="0" smtClean="0"/>
              <a:t>them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Consequences for the app-developer</a:t>
            </a:r>
          </a:p>
          <a:p>
            <a:pPr lvl="1"/>
            <a:r>
              <a:rPr lang="en-US" dirty="0"/>
              <a:t>Communication must </a:t>
            </a:r>
            <a:r>
              <a:rPr lang="en-US" dirty="0" smtClean="0"/>
              <a:t>be </a:t>
            </a:r>
            <a:r>
              <a:rPr lang="en-US" dirty="0"/>
              <a:t>addressed to logical units with global names, not to physical processors</a:t>
            </a:r>
          </a:p>
          <a:p>
            <a:pPr lvl="1"/>
            <a:r>
              <a:rPr lang="en-US" dirty="0"/>
              <a:t>But this is a good </a:t>
            </a:r>
            <a:r>
              <a:rPr lang="en-US" dirty="0" smtClean="0"/>
              <a:t>thing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Consequences for RTS</a:t>
            </a:r>
          </a:p>
          <a:p>
            <a:pPr lvl="1"/>
            <a:r>
              <a:rPr lang="en-US" dirty="0"/>
              <a:t>Must keep track of where each </a:t>
            </a:r>
            <a:r>
              <a:rPr lang="en-US" dirty="0" err="1" smtClean="0"/>
              <a:t>chare</a:t>
            </a:r>
            <a:r>
              <a:rPr lang="en-US" dirty="0" smtClean="0"/>
              <a:t> is</a:t>
            </a:r>
            <a:endParaRPr lang="en-US" dirty="0"/>
          </a:p>
          <a:p>
            <a:pPr lvl="1"/>
            <a:r>
              <a:rPr lang="en-US" dirty="0"/>
              <a:t>Naming and location management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9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Load Balancing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representing typical classes of situations</a:t>
            </a:r>
          </a:p>
          <a:p>
            <a:pPr lvl="1"/>
            <a:r>
              <a:rPr lang="en-US" dirty="0" smtClean="0"/>
              <a:t>Particles </a:t>
            </a:r>
            <a:r>
              <a:rPr lang="en-US" dirty="0"/>
              <a:t>distributed over simulation space </a:t>
            </a:r>
            <a:endParaRPr lang="en-US" dirty="0" smtClean="0"/>
          </a:p>
          <a:p>
            <a:pPr lvl="2"/>
            <a:r>
              <a:rPr lang="en-US" dirty="0" smtClean="0"/>
              <a:t>Dynamic</a:t>
            </a:r>
            <a:r>
              <a:rPr lang="en-US" dirty="0"/>
              <a:t>: because Particles </a:t>
            </a:r>
            <a:r>
              <a:rPr lang="en-US" dirty="0" smtClean="0"/>
              <a:t>move</a:t>
            </a:r>
            <a:endParaRPr lang="en-US" dirty="0"/>
          </a:p>
          <a:p>
            <a:pPr lvl="2"/>
            <a:r>
              <a:rPr lang="en-US" dirty="0" smtClean="0"/>
              <a:t>Cases</a:t>
            </a:r>
            <a:r>
              <a:rPr lang="en-US" dirty="0"/>
              <a:t>:</a:t>
            </a:r>
          </a:p>
          <a:p>
            <a:pPr marL="966788" lvl="2" indent="0">
              <a:buNone/>
            </a:pPr>
            <a:r>
              <a:rPr lang="en-US" dirty="0"/>
              <a:t>Highly non-uniform distribution (cosmology) </a:t>
            </a:r>
            <a:endParaRPr lang="en-US" dirty="0" smtClean="0"/>
          </a:p>
          <a:p>
            <a:pPr marL="966788" lvl="2" indent="0">
              <a:buNone/>
            </a:pPr>
            <a:r>
              <a:rPr lang="en-US" dirty="0" smtClean="0"/>
              <a:t>Relatively </a:t>
            </a:r>
            <a:r>
              <a:rPr lang="en-US" dirty="0"/>
              <a:t>Uniform distribution</a:t>
            </a:r>
          </a:p>
          <a:p>
            <a:r>
              <a:rPr lang="en-US" dirty="0"/>
              <a:t>Structured grids, with dynamic refinements/</a:t>
            </a:r>
            <a:r>
              <a:rPr lang="en-US" dirty="0" smtClean="0"/>
              <a:t>coarsening</a:t>
            </a:r>
          </a:p>
          <a:p>
            <a:r>
              <a:rPr lang="en-US" dirty="0" smtClean="0"/>
              <a:t>Unstructured </a:t>
            </a:r>
            <a:r>
              <a:rPr lang="en-US" dirty="0"/>
              <a:t>grids with dynamic refinements/coarsening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8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Classified by when it is done:</a:t>
            </a:r>
          </a:p>
          <a:p>
            <a:pPr lvl="1"/>
            <a:r>
              <a:rPr lang="en-US" dirty="0" smtClean="0"/>
              <a:t>Initially</a:t>
            </a:r>
            <a:endParaRPr lang="en-US" dirty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Periodically </a:t>
            </a:r>
            <a:endParaRPr lang="en-US" dirty="0" smtClean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Continuously</a:t>
            </a:r>
          </a:p>
          <a:p>
            <a:r>
              <a:rPr lang="en-US" dirty="0"/>
              <a:t>Classified by whether decisions are taken with global information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centralized</a:t>
            </a:r>
          </a:p>
          <a:p>
            <a:pPr lvl="2"/>
            <a:r>
              <a:rPr lang="en-US" dirty="0" smtClean="0"/>
              <a:t>Quite </a:t>
            </a:r>
            <a:r>
              <a:rPr lang="en-US" dirty="0"/>
              <a:t>good a choice when load balancing period is high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distributed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knows only about a constant number of neighbors</a:t>
            </a:r>
          </a:p>
          <a:p>
            <a:pPr lvl="2"/>
            <a:r>
              <a:rPr lang="en-US" dirty="0" smtClean="0"/>
              <a:t>Extreme </a:t>
            </a:r>
            <a:r>
              <a:rPr lang="en-US" dirty="0"/>
              <a:t>case: totally local decision (send work to a random </a:t>
            </a:r>
            <a:r>
              <a:rPr lang="en-US" dirty="0" smtClean="0"/>
              <a:t>destination processor</a:t>
            </a:r>
            <a:r>
              <a:rPr lang="en-US" dirty="0"/>
              <a:t>, with some probability).</a:t>
            </a:r>
          </a:p>
          <a:p>
            <a:pPr lvl="1"/>
            <a:r>
              <a:rPr lang="en-US" dirty="0" smtClean="0"/>
              <a:t>Use </a:t>
            </a:r>
            <a:r>
              <a:rPr lang="en-US" i="1" dirty="0"/>
              <a:t>aggregated</a:t>
            </a:r>
            <a:r>
              <a:rPr lang="en-US" dirty="0"/>
              <a:t> global information, and </a:t>
            </a:r>
            <a:r>
              <a:rPr lang="en-US" i="1" dirty="0"/>
              <a:t>detailed </a:t>
            </a:r>
            <a:r>
              <a:rPr lang="en-US" dirty="0"/>
              <a:t>neighborhood info.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6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Case: 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Orthogonal Recursive Bisection (ORB)</a:t>
            </a:r>
          </a:p>
          <a:p>
            <a:r>
              <a:rPr lang="en-US" dirty="0"/>
              <a:t>At each stage: divide Particles equally </a:t>
            </a:r>
            <a:endParaRPr lang="en-US" dirty="0" smtClean="0"/>
          </a:p>
          <a:p>
            <a:r>
              <a:rPr lang="en-US" dirty="0" smtClean="0"/>
              <a:t>Processors don’t </a:t>
            </a:r>
            <a:r>
              <a:rPr lang="en-US" dirty="0"/>
              <a:t>need to be a power of 2:</a:t>
            </a:r>
          </a:p>
          <a:p>
            <a:pPr lvl="1"/>
            <a:r>
              <a:rPr lang="en-US" dirty="0" smtClean="0"/>
              <a:t>Divide </a:t>
            </a:r>
            <a:r>
              <a:rPr lang="en-US" dirty="0"/>
              <a:t>in proportion</a:t>
            </a:r>
          </a:p>
          <a:p>
            <a:pPr lvl="2"/>
            <a:r>
              <a:rPr lang="en-US" dirty="0" smtClean="0"/>
              <a:t>2</a:t>
            </a:r>
            <a:r>
              <a:rPr lang="en-US" dirty="0"/>
              <a:t>:3 with 5 processors</a:t>
            </a:r>
          </a:p>
          <a:p>
            <a:r>
              <a:rPr lang="en-US" dirty="0"/>
              <a:t>How to choose the dimension along which to cut?</a:t>
            </a:r>
          </a:p>
          <a:p>
            <a:pPr lvl="1"/>
            <a:r>
              <a:rPr lang="en-US" dirty="0" smtClean="0"/>
              <a:t>Choose </a:t>
            </a:r>
            <a:r>
              <a:rPr lang="en-US" dirty="0"/>
              <a:t>the longest one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to draw the line?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data on one processor? Sort along each dimension</a:t>
            </a:r>
          </a:p>
          <a:p>
            <a:pPr lvl="1"/>
            <a:r>
              <a:rPr lang="en-US" dirty="0" smtClean="0"/>
              <a:t>Otherwise</a:t>
            </a:r>
            <a:r>
              <a:rPr lang="en-US" dirty="0"/>
              <a:t>: run a distributed </a:t>
            </a:r>
            <a:r>
              <a:rPr lang="en-US" dirty="0" err="1"/>
              <a:t>histogramming</a:t>
            </a:r>
            <a:r>
              <a:rPr lang="en-US" dirty="0"/>
              <a:t> algorithm to find the line</a:t>
            </a:r>
            <a:r>
              <a:rPr lang="en-US" dirty="0" smtClean="0"/>
              <a:t>, recursively</a:t>
            </a:r>
            <a:endParaRPr lang="en-US" dirty="0"/>
          </a:p>
          <a:p>
            <a:r>
              <a:rPr lang="en-US" dirty="0"/>
              <a:t>Find the entire tree, and then do all data movement at once</a:t>
            </a:r>
          </a:p>
          <a:p>
            <a:pPr lvl="1"/>
            <a:r>
              <a:rPr lang="en-US" dirty="0" smtClean="0"/>
              <a:t>Or </a:t>
            </a:r>
            <a:r>
              <a:rPr lang="en-US" dirty="0"/>
              <a:t>do it in two-three steps.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no reason to redistribute particles after drawing each line.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7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Periodic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Centralized strategies:</a:t>
            </a:r>
          </a:p>
          <a:p>
            <a:r>
              <a:rPr lang="en-US" dirty="0"/>
              <a:t>Charm RTS collects data (on one processor) about:</a:t>
            </a:r>
          </a:p>
          <a:p>
            <a:pPr lvl="1"/>
            <a:r>
              <a:rPr lang="en-US" dirty="0" smtClean="0"/>
              <a:t>Computational </a:t>
            </a:r>
            <a:r>
              <a:rPr lang="en-US" dirty="0"/>
              <a:t>Load and Communication for each pair </a:t>
            </a:r>
            <a:endParaRPr lang="en-US" dirty="0" smtClean="0"/>
          </a:p>
          <a:p>
            <a:r>
              <a:rPr lang="en-US" dirty="0" smtClean="0"/>
              <a:t>Partition </a:t>
            </a:r>
            <a:r>
              <a:rPr lang="en-US" dirty="0"/>
              <a:t>the graph of objects across processors</a:t>
            </a:r>
          </a:p>
          <a:p>
            <a:pPr lvl="1"/>
            <a:r>
              <a:rPr lang="en-US" dirty="0" smtClean="0"/>
              <a:t>Take </a:t>
            </a:r>
            <a:r>
              <a:rPr lang="en-US" dirty="0"/>
              <a:t>communication into account</a:t>
            </a:r>
          </a:p>
          <a:p>
            <a:pPr lvl="2"/>
            <a:r>
              <a:rPr lang="en-US" dirty="0" err="1" smtClean="0"/>
              <a:t>Pt</a:t>
            </a:r>
            <a:r>
              <a:rPr lang="en-US" dirty="0"/>
              <a:t>-to-</a:t>
            </a:r>
            <a:r>
              <a:rPr lang="en-US" dirty="0" err="1"/>
              <a:t>pt</a:t>
            </a:r>
            <a:r>
              <a:rPr lang="en-US" dirty="0"/>
              <a:t>, as well as multicast over a subset</a:t>
            </a:r>
          </a:p>
          <a:p>
            <a:pPr lvl="2"/>
            <a:r>
              <a:rPr lang="en-US" dirty="0" smtClean="0"/>
              <a:t>As </a:t>
            </a:r>
            <a:r>
              <a:rPr lang="en-US" dirty="0"/>
              <a:t>you map an object, add to the load on both sending and </a:t>
            </a:r>
            <a:r>
              <a:rPr lang="en-US" dirty="0" smtClean="0"/>
              <a:t>receiving processor</a:t>
            </a:r>
            <a:endParaRPr lang="en-US" dirty="0"/>
          </a:p>
          <a:p>
            <a:pPr lvl="1"/>
            <a:r>
              <a:rPr lang="en-US" dirty="0" smtClean="0"/>
              <a:t>Multicasts </a:t>
            </a:r>
            <a:r>
              <a:rPr lang="en-US" dirty="0"/>
              <a:t>to multiple co-located objects are </a:t>
            </a:r>
            <a:r>
              <a:rPr lang="en-US" dirty="0" smtClean="0"/>
              <a:t>effectively </a:t>
            </a:r>
            <a:r>
              <a:rPr lang="en-US" dirty="0"/>
              <a:t>the cost of a single send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64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Partitioning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use graph </a:t>
            </a:r>
            <a:r>
              <a:rPr lang="en-US" dirty="0" err="1"/>
              <a:t>partitioners</a:t>
            </a:r>
            <a:r>
              <a:rPr lang="en-US" dirty="0"/>
              <a:t> like METIS, K-R</a:t>
            </a:r>
          </a:p>
          <a:p>
            <a:pPr lvl="1"/>
            <a:r>
              <a:rPr lang="en-US" dirty="0" smtClean="0"/>
              <a:t>BUT</a:t>
            </a:r>
            <a:r>
              <a:rPr lang="en-US" dirty="0"/>
              <a:t>: graphs are smaller, and optimization criteria are </a:t>
            </a:r>
            <a:r>
              <a:rPr lang="en-US" dirty="0" smtClean="0"/>
              <a:t>different </a:t>
            </a:r>
          </a:p>
          <a:p>
            <a:r>
              <a:rPr lang="en-US" dirty="0" smtClean="0"/>
              <a:t>Greedy </a:t>
            </a:r>
            <a:r>
              <a:rPr lang="en-US" dirty="0"/>
              <a:t>strategies: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communication costs are low: use a simple greedy strategy</a:t>
            </a:r>
          </a:p>
          <a:p>
            <a:pPr lvl="2"/>
            <a:r>
              <a:rPr lang="en-US" dirty="0" smtClean="0"/>
              <a:t>Sort </a:t>
            </a:r>
            <a:r>
              <a:rPr lang="en-US" dirty="0"/>
              <a:t>objects by decreasing load</a:t>
            </a:r>
          </a:p>
          <a:p>
            <a:pPr lvl="2"/>
            <a:r>
              <a:rPr lang="en-US" dirty="0" smtClean="0"/>
              <a:t>Maintain </a:t>
            </a:r>
            <a:r>
              <a:rPr lang="en-US" dirty="0"/>
              <a:t>processors in a heap (by assigned load)</a:t>
            </a:r>
          </a:p>
          <a:p>
            <a:pPr lvl="2"/>
            <a:r>
              <a:rPr lang="en-US" dirty="0" smtClean="0"/>
              <a:t>In </a:t>
            </a:r>
            <a:r>
              <a:rPr lang="en-US" dirty="0"/>
              <a:t>each </a:t>
            </a:r>
            <a:r>
              <a:rPr lang="en-US" dirty="0" smtClean="0"/>
              <a:t>step: assign </a:t>
            </a:r>
            <a:r>
              <a:rPr lang="en-US" dirty="0"/>
              <a:t>the heaviest remaining object to the least loaded processor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small-to-moderate communication cost:</a:t>
            </a:r>
          </a:p>
          <a:p>
            <a:pPr lvl="2"/>
            <a:r>
              <a:rPr lang="en-US" dirty="0" smtClean="0"/>
              <a:t>Same </a:t>
            </a:r>
            <a:r>
              <a:rPr lang="en-US" dirty="0"/>
              <a:t>strategy, but add communication costs as you add an object to </a:t>
            </a:r>
            <a:r>
              <a:rPr lang="en-US" dirty="0" smtClean="0"/>
              <a:t>a processor</a:t>
            </a:r>
            <a:endParaRPr lang="en-US" dirty="0"/>
          </a:p>
          <a:p>
            <a:pPr lvl="1"/>
            <a:r>
              <a:rPr lang="en-US" dirty="0" smtClean="0"/>
              <a:t>Always </a:t>
            </a:r>
            <a:r>
              <a:rPr lang="en-US" dirty="0"/>
              <a:t>add a refinement step at the end:</a:t>
            </a:r>
          </a:p>
          <a:p>
            <a:pPr lvl="2"/>
            <a:r>
              <a:rPr lang="en-US" dirty="0" smtClean="0"/>
              <a:t>Swap </a:t>
            </a:r>
            <a:r>
              <a:rPr lang="en-US" dirty="0"/>
              <a:t>work from heaviest loaded processor to “some other processor” </a:t>
            </a:r>
            <a:endParaRPr lang="en-US" dirty="0" smtClean="0"/>
          </a:p>
          <a:p>
            <a:pPr lvl="2"/>
            <a:r>
              <a:rPr lang="en-US" dirty="0" smtClean="0"/>
              <a:t>Repeat </a:t>
            </a:r>
            <a:r>
              <a:rPr lang="en-US" dirty="0"/>
              <a:t>a few times or until no improvement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1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Partitioning Strategies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When communication cost is significant:</a:t>
            </a:r>
          </a:p>
          <a:p>
            <a:r>
              <a:rPr lang="en-US" dirty="0"/>
              <a:t>Still use greedy strategy, but: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each assignment step, choose between assigning O to least loaded processor and the processor that already has objects that communicate most with O.</a:t>
            </a:r>
          </a:p>
          <a:p>
            <a:pPr lvl="2"/>
            <a:r>
              <a:rPr lang="en-US" dirty="0" smtClean="0"/>
              <a:t>Based </a:t>
            </a:r>
            <a:r>
              <a:rPr lang="en-US" dirty="0"/>
              <a:t>on the degree of </a:t>
            </a:r>
            <a:r>
              <a:rPr lang="en-US" dirty="0" smtClean="0"/>
              <a:t>difference </a:t>
            </a:r>
            <a:r>
              <a:rPr lang="en-US" dirty="0"/>
              <a:t>in the two metrics </a:t>
            </a:r>
            <a:endParaRPr lang="en-US" dirty="0" smtClean="0"/>
          </a:p>
          <a:p>
            <a:pPr lvl="2"/>
            <a:r>
              <a:rPr lang="en-US" dirty="0" smtClean="0"/>
              <a:t>Two</a:t>
            </a:r>
            <a:r>
              <a:rPr lang="en-US" dirty="0"/>
              <a:t>-stage assignments:</a:t>
            </a:r>
          </a:p>
          <a:p>
            <a:pPr marL="860425" lvl="2" indent="0">
              <a:buNone/>
            </a:pPr>
            <a:r>
              <a:rPr lang="en-US" dirty="0"/>
              <a:t>In early stages, consider communication costs as long as the processors are in the same (broad) load class</a:t>
            </a:r>
            <a:r>
              <a:rPr lang="en-US" dirty="0" smtClean="0"/>
              <a:t>,</a:t>
            </a:r>
          </a:p>
          <a:p>
            <a:pPr marL="860425" lvl="2" indent="0">
              <a:buNone/>
            </a:pPr>
            <a:r>
              <a:rPr lang="en-US" dirty="0" smtClean="0"/>
              <a:t>In </a:t>
            </a:r>
            <a:r>
              <a:rPr lang="en-US" dirty="0"/>
              <a:t>later stages, decide based on load</a:t>
            </a:r>
          </a:p>
          <a:p>
            <a:pPr marL="0" indent="0">
              <a:buNone/>
            </a:pPr>
            <a:r>
              <a:rPr lang="en-US" sz="2800" dirty="0"/>
              <a:t>Branch-and-bound</a:t>
            </a:r>
          </a:p>
          <a:p>
            <a:r>
              <a:rPr lang="en-US" dirty="0"/>
              <a:t>Searches for optimal, but can be stopped after a fixed time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63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Crack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dirty="0"/>
              <a:t>Decomposition into 16 chunks (left) and 128 chunks, 8 for each PE (right). The middle area contains cohesive elements. Both decompositions obtained using Metis. Pictures: S. </a:t>
            </a:r>
            <a:r>
              <a:rPr lang="en-US" sz="2000" dirty="0" err="1" smtClean="0"/>
              <a:t>Breitenfeld</a:t>
            </a:r>
            <a:r>
              <a:rPr lang="en-US" sz="2000" dirty="0" smtClean="0"/>
              <a:t> </a:t>
            </a:r>
            <a:r>
              <a:rPr lang="en-US" sz="2000" dirty="0"/>
              <a:t>and P. </a:t>
            </a:r>
            <a:r>
              <a:rPr lang="en-US" sz="2000" dirty="0" err="1"/>
              <a:t>Geubelle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As computation progresses, crack propagates, and new elements </a:t>
            </a:r>
            <a:r>
              <a:rPr lang="en-US" sz="2000" dirty="0" smtClean="0"/>
              <a:t>are added</a:t>
            </a:r>
            <a:r>
              <a:rPr lang="en-US" sz="2000" dirty="0"/>
              <a:t>, leading to more complex computations in some chunks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176</a:t>
            </a:fld>
            <a:endParaRPr lang="en-US"/>
          </a:p>
        </p:txBody>
      </p:sp>
      <p:pic>
        <p:nvPicPr>
          <p:cNvPr id="7" name="Picture 6" descr="chunkGraph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78665"/>
            <a:ext cx="3242730" cy="3888089"/>
          </a:xfrm>
          <a:prstGeom prst="rect">
            <a:avLst/>
          </a:prstGeom>
        </p:spPr>
      </p:pic>
      <p:pic>
        <p:nvPicPr>
          <p:cNvPr id="8" name="Picture 7" descr="chunkGraph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11" y="678666"/>
            <a:ext cx="3249389" cy="3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80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Balancing Crack Propagation</a:t>
            </a:r>
          </a:p>
        </p:txBody>
      </p:sp>
      <p:pic>
        <p:nvPicPr>
          <p:cNvPr id="7" name="Content Placeholder 6" descr="LButilizationCrackPropWithAnno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23" b="-2423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08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Centralized strategies</a:t>
            </a:r>
          </a:p>
          <a:p>
            <a:pPr lvl="1"/>
            <a:r>
              <a:rPr lang="en-US" dirty="0" smtClean="0"/>
              <a:t>Still </a:t>
            </a:r>
            <a:r>
              <a:rPr lang="en-US" dirty="0"/>
              <a:t>ok for 3000 processors for NAMD </a:t>
            </a:r>
            <a:endParaRPr lang="en-US" dirty="0" smtClean="0"/>
          </a:p>
          <a:p>
            <a:r>
              <a:rPr lang="en-US" dirty="0" smtClean="0"/>
              <a:t>Distributed </a:t>
            </a:r>
            <a:r>
              <a:rPr lang="en-US" dirty="0"/>
              <a:t>balancing is needed when: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processors is large and/or </a:t>
            </a:r>
            <a:endParaRPr lang="en-US" dirty="0" smtClean="0"/>
          </a:p>
          <a:p>
            <a:pPr lvl="1"/>
            <a:r>
              <a:rPr lang="en-US" dirty="0" smtClean="0"/>
              <a:t>load </a:t>
            </a:r>
            <a:r>
              <a:rPr lang="en-US" dirty="0"/>
              <a:t>variation is rapid</a:t>
            </a:r>
          </a:p>
          <a:p>
            <a:r>
              <a:rPr lang="en-US" dirty="0"/>
              <a:t>Large machines: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handle locality of communication </a:t>
            </a:r>
            <a:endParaRPr lang="en-US" dirty="0" smtClean="0"/>
          </a:p>
          <a:p>
            <a:pPr lvl="2"/>
            <a:r>
              <a:rPr lang="en-US" dirty="0" smtClean="0"/>
              <a:t>Topology </a:t>
            </a:r>
            <a:r>
              <a:rPr lang="en-US" dirty="0"/>
              <a:t>sensitive placement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work with scant global information</a:t>
            </a:r>
          </a:p>
          <a:p>
            <a:pPr lvl="2"/>
            <a:r>
              <a:rPr lang="en-US" dirty="0" smtClean="0"/>
              <a:t>Approximate </a:t>
            </a:r>
            <a:r>
              <a:rPr lang="en-US" dirty="0"/>
              <a:t>or aggregated global information (average/max load)</a:t>
            </a:r>
          </a:p>
          <a:p>
            <a:pPr lvl="2"/>
            <a:r>
              <a:rPr lang="en-US" dirty="0" smtClean="0"/>
              <a:t>Incomplete </a:t>
            </a:r>
            <a:r>
              <a:rPr lang="en-US" dirty="0"/>
              <a:t>global info (only neighborhood)</a:t>
            </a:r>
          </a:p>
          <a:p>
            <a:pPr lvl="2"/>
            <a:r>
              <a:rPr lang="en-US" dirty="0" smtClean="0"/>
              <a:t>Work diffusion </a:t>
            </a:r>
            <a:r>
              <a:rPr lang="en-US" dirty="0"/>
              <a:t>strategies (1980s work by Kale and others!)</a:t>
            </a:r>
          </a:p>
          <a:p>
            <a:pPr lvl="1"/>
            <a:r>
              <a:rPr lang="en-US" dirty="0" smtClean="0"/>
              <a:t>Achieving </a:t>
            </a:r>
            <a:r>
              <a:rPr lang="en-US" dirty="0"/>
              <a:t>global </a:t>
            </a:r>
            <a:r>
              <a:rPr lang="en-US" dirty="0" smtClean="0"/>
              <a:t>effects </a:t>
            </a:r>
            <a:r>
              <a:rPr lang="en-US" dirty="0"/>
              <a:t>by local action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1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Balancing on Large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load balancing strategies </a:t>
            </a:r>
            <a:r>
              <a:rPr lang="en-US" dirty="0" smtClean="0"/>
              <a:t>don’t </a:t>
            </a:r>
            <a:r>
              <a:rPr lang="en-US" dirty="0"/>
              <a:t>scale on extremely large machines</a:t>
            </a:r>
          </a:p>
          <a:p>
            <a:r>
              <a:rPr lang="en-US" dirty="0"/>
              <a:t>Limitations of centralized strategies:</a:t>
            </a:r>
          </a:p>
          <a:p>
            <a:pPr lvl="1"/>
            <a:r>
              <a:rPr lang="en-US" dirty="0" smtClean="0"/>
              <a:t>Central </a:t>
            </a:r>
            <a:r>
              <a:rPr lang="en-US" dirty="0"/>
              <a:t>node: memory/communication bottleneck </a:t>
            </a:r>
            <a:endParaRPr lang="en-US" dirty="0" smtClean="0"/>
          </a:p>
          <a:p>
            <a:pPr lvl="1"/>
            <a:r>
              <a:rPr lang="en-US" dirty="0" smtClean="0"/>
              <a:t>Decision</a:t>
            </a:r>
            <a:r>
              <a:rPr lang="en-US" dirty="0"/>
              <a:t>-making algorithms tend to be very slow</a:t>
            </a:r>
          </a:p>
          <a:p>
            <a:r>
              <a:rPr lang="en-US" dirty="0"/>
              <a:t>Limitations of distributed strategies:</a:t>
            </a:r>
          </a:p>
          <a:p>
            <a:pPr lvl="1"/>
            <a:r>
              <a:rPr lang="en-US" dirty="0" smtClean="0"/>
              <a:t>Difficult to achieve well-informed load balancing decisions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36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846081"/>
            <a:ext cx="8615360" cy="5373739"/>
          </a:xfrm>
        </p:spPr>
        <p:txBody>
          <a:bodyPr>
            <a:normAutofit/>
          </a:bodyPr>
          <a:lstStyle/>
          <a:p>
            <a:r>
              <a:rPr lang="en-US" dirty="0"/>
              <a:t>Several </a:t>
            </a:r>
            <a:r>
              <a:rPr lang="en-US" dirty="0" err="1" smtClean="0"/>
              <a:t>chares</a:t>
            </a:r>
            <a:r>
              <a:rPr lang="en-US" dirty="0" smtClean="0"/>
              <a:t> live </a:t>
            </a:r>
            <a:r>
              <a:rPr lang="en-US" dirty="0"/>
              <a:t>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</a:t>
            </a:r>
            <a:r>
              <a:rPr lang="en-US" dirty="0" err="1" smtClean="0"/>
              <a:t>chares</a:t>
            </a:r>
            <a:r>
              <a:rPr lang="en-US" dirty="0" smtClean="0"/>
              <a:t> on </a:t>
            </a:r>
            <a:r>
              <a:rPr lang="en-US" dirty="0"/>
              <a:t>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</a:t>
            </a:r>
            <a:r>
              <a:rPr lang="en-US" dirty="0" smtClean="0"/>
              <a:t>it</a:t>
            </a:r>
          </a:p>
          <a:p>
            <a:r>
              <a:rPr lang="en-US" dirty="0"/>
              <a:t>Execution is triggered 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/>
              <a:t>it may generate messages for other </a:t>
            </a:r>
            <a:r>
              <a:rPr lang="en-US" dirty="0" err="1" smtClean="0"/>
              <a:t>chares</a:t>
            </a:r>
            <a:endParaRPr lang="en-US" dirty="0"/>
          </a:p>
          <a:p>
            <a:pPr lvl="1"/>
            <a:r>
              <a:rPr lang="en-US" dirty="0"/>
              <a:t>the RTS deposits them in the message Q on the target processor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Hierarchical Load Balancers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Partition processor allocation into processor groups </a:t>
            </a:r>
            <a:endParaRPr lang="en-US" dirty="0" smtClean="0"/>
          </a:p>
          <a:p>
            <a:r>
              <a:rPr lang="en-US" dirty="0" smtClean="0"/>
              <a:t>Apply different </a:t>
            </a:r>
            <a:r>
              <a:rPr lang="en-US" dirty="0"/>
              <a:t>strategies at each level</a:t>
            </a:r>
          </a:p>
          <a:p>
            <a:r>
              <a:rPr lang="en-US" dirty="0"/>
              <a:t>Scalable to a large number of processors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74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Hybrid Scheme</a:t>
            </a:r>
          </a:p>
        </p:txBody>
      </p:sp>
      <p:pic>
        <p:nvPicPr>
          <p:cNvPr id="7" name="Content Placeholder 6" descr="hybridLBSche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03" b="-8503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02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- When and how to load balance?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 </a:t>
            </a:r>
            <a:r>
              <a:rPr lang="en-US" dirty="0"/>
              <a:t>to find the optimum load balancing period </a:t>
            </a:r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application </a:t>
            </a:r>
            <a:r>
              <a:rPr lang="en-US" dirty="0" smtClean="0"/>
              <a:t>characteristics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machine the application is run on </a:t>
            </a:r>
          </a:p>
          <a:p>
            <a:r>
              <a:rPr lang="en-US" dirty="0"/>
              <a:t>Monitors the application continuously and predicts </a:t>
            </a:r>
            <a:r>
              <a:rPr lang="en-US" dirty="0" smtClean="0"/>
              <a:t>behavior.</a:t>
            </a:r>
          </a:p>
          <a:p>
            <a:r>
              <a:rPr lang="en-US" dirty="0" smtClean="0"/>
              <a:t>Decides </a:t>
            </a:r>
            <a:r>
              <a:rPr lang="en-US" dirty="0"/>
              <a:t>when to invoke which load </a:t>
            </a:r>
            <a:r>
              <a:rPr lang="en-US" dirty="0" smtClean="0"/>
              <a:t>balancer.</a:t>
            </a:r>
          </a:p>
          <a:p>
            <a:r>
              <a:rPr lang="en-US" dirty="0" smtClean="0"/>
              <a:t>Command </a:t>
            </a:r>
            <a:r>
              <a:rPr lang="en-US" dirty="0"/>
              <a:t>line argument - +</a:t>
            </a:r>
            <a:r>
              <a:rPr lang="en-US" dirty="0" err="1"/>
              <a:t>MetaLB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25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Utilization Graph for </a:t>
            </a:r>
            <a:r>
              <a:rPr lang="en-US" dirty="0" err="1"/>
              <a:t>Fractography</a:t>
            </a:r>
            <a:endParaRPr lang="en-US" dirty="0"/>
          </a:p>
        </p:txBody>
      </p:sp>
      <p:pic>
        <p:nvPicPr>
          <p:cNvPr id="7" name="Content Placeholder 6" descr="figs_frac_titan_meta_vp4k_64_proj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07" b="-27007"/>
          <a:stretch>
            <a:fillRect/>
          </a:stretch>
        </p:blipFill>
        <p:spPr>
          <a:xfrm>
            <a:off x="201966" y="831035"/>
            <a:ext cx="8719999" cy="554718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7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</a:t>
            </a:r>
            <a:r>
              <a:rPr lang="en-US" dirty="0" smtClean="0"/>
              <a:t>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</a:t>
            </a:r>
            <a:r>
              <a:rPr lang="en-US" dirty="0" smtClean="0"/>
              <a:t>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06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Adaptive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 implemented on top of Charm++</a:t>
            </a:r>
          </a:p>
          <a:p>
            <a:r>
              <a:rPr lang="en-US" dirty="0"/>
              <a:t>Each MPI process implemented as a user-level thread embedded in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 err="1"/>
              <a:t>Overdecompose</a:t>
            </a:r>
            <a:r>
              <a:rPr lang="en-US" dirty="0"/>
              <a:t> to obtain communication-computation overlap between threads</a:t>
            </a:r>
          </a:p>
          <a:p>
            <a:r>
              <a:rPr lang="en-US" dirty="0"/>
              <a:t>Supports migration, load balancing, fault tolerance and other Charm++ functionality</a:t>
            </a:r>
          </a:p>
          <a:p>
            <a:r>
              <a:rPr lang="en-US" dirty="0"/>
              <a:t>Use cases - </a:t>
            </a:r>
            <a:r>
              <a:rPr lang="en-US" dirty="0" err="1"/>
              <a:t>Rocstar</a:t>
            </a:r>
            <a:r>
              <a:rPr lang="en-US" dirty="0"/>
              <a:t>, BRAMS, NPB, </a:t>
            </a:r>
            <a:r>
              <a:rPr lang="en-US" dirty="0" err="1"/>
              <a:t>Lulesh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Build with AMPI as target and compile using </a:t>
            </a:r>
            <a:r>
              <a:rPr lang="en-US" dirty="0" err="1"/>
              <a:t>ampi</a:t>
            </a:r>
            <a:r>
              <a:rPr lang="en-US" dirty="0"/>
              <a:t>* compilers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.</a:t>
            </a:r>
            <a:r>
              <a:rPr lang="en-US" sz="2200" dirty="0"/>
              <a:t>/build AMPI net-linux-</a:t>
            </a:r>
            <a:r>
              <a:rPr lang="en-US" sz="2200" dirty="0" smtClean="0"/>
              <a:t>x86_64 --with</a:t>
            </a:r>
            <a:r>
              <a:rPr lang="en-US" sz="2200" dirty="0"/>
              <a:t>-production </a:t>
            </a:r>
            <a:r>
              <a:rPr lang="en-US" sz="2200" dirty="0" smtClean="0"/>
              <a:t>--enable</a:t>
            </a:r>
            <a:r>
              <a:rPr lang="en-US" sz="2200" dirty="0"/>
              <a:t>-tracing -j8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err="1" smtClean="0"/>
              <a:t>ampiCC</a:t>
            </a:r>
            <a:r>
              <a:rPr lang="en-US" sz="2200" dirty="0" smtClean="0"/>
              <a:t> </a:t>
            </a:r>
            <a:r>
              <a:rPr lang="en-US" sz="2200" dirty="0" err="1"/>
              <a:t>myAMPIpgm.C</a:t>
            </a:r>
            <a:r>
              <a:rPr lang="en-US" sz="2200" dirty="0"/>
              <a:t> -o </a:t>
            </a:r>
            <a:r>
              <a:rPr lang="en-US" sz="2200" dirty="0" err="1"/>
              <a:t>myAMPIpgm</a:t>
            </a:r>
            <a:endParaRPr lang="en-US" sz="2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10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</a:t>
            </a:r>
            <a:r>
              <a:rPr lang="en-US" dirty="0" smtClean="0"/>
              <a:t>+ - MPI </a:t>
            </a:r>
            <a:r>
              <a:rPr lang="en-US" dirty="0"/>
              <a:t>Interoperability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library written in Charm++ can be called from MPI </a:t>
            </a:r>
            <a:endParaRPr lang="en-US" dirty="0" smtClean="0"/>
          </a:p>
          <a:p>
            <a:r>
              <a:rPr lang="en-US" dirty="0" smtClean="0"/>
              <a:t>Charm</a:t>
            </a:r>
            <a:r>
              <a:rPr lang="en-US" dirty="0"/>
              <a:t>++ resides in the same memory space as the MPI program</a:t>
            </a:r>
          </a:p>
          <a:p>
            <a:r>
              <a:rPr lang="en-US" dirty="0"/>
              <a:t>Control transfer between MPI and Charm++ analogous to the control transfer between a program and an external library being used by the </a:t>
            </a:r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Interoperability </a:t>
            </a:r>
            <a:r>
              <a:rPr lang="en-US" dirty="0" smtClean="0"/>
              <a:t>Modes</a:t>
            </a:r>
            <a:endParaRPr lang="en-US" dirty="0">
              <a:effectLst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187</a:t>
            </a:fld>
            <a:endParaRPr lang="en-US"/>
          </a:p>
        </p:txBody>
      </p:sp>
      <p:pic>
        <p:nvPicPr>
          <p:cNvPr id="7" name="Picture 6" descr="newInterop_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731"/>
            <a:ext cx="4184555" cy="4498396"/>
          </a:xfrm>
          <a:prstGeom prst="rect">
            <a:avLst/>
          </a:prstGeom>
        </p:spPr>
      </p:pic>
      <p:pic>
        <p:nvPicPr>
          <p:cNvPr id="8" name="Picture 7" descr="newInterop_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10" y="1177732"/>
            <a:ext cx="2396829" cy="4498396"/>
          </a:xfrm>
          <a:prstGeom prst="rect">
            <a:avLst/>
          </a:prstGeom>
        </p:spPr>
      </p:pic>
      <p:pic>
        <p:nvPicPr>
          <p:cNvPr id="9" name="Picture 8" descr="newInterop_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6" y="1177733"/>
            <a:ext cx="2396828" cy="44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3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Code 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1312810"/>
            <a:ext cx="8615360" cy="7812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latin typeface="Consolas"/>
                <a:cs typeface="Consolas"/>
              </a:rPr>
              <a:t>MPI </a:t>
            </a:r>
            <a:r>
              <a:rPr lang="en-US" sz="1900" dirty="0" err="1">
                <a:latin typeface="Consolas"/>
                <a:cs typeface="Consolas"/>
              </a:rPr>
              <a:t>Init</a:t>
            </a:r>
            <a:r>
              <a:rPr lang="en-US" sz="1900" dirty="0">
                <a:latin typeface="Consolas"/>
                <a:cs typeface="Consolas"/>
              </a:rPr>
              <a:t>(</a:t>
            </a:r>
            <a:r>
              <a:rPr lang="en-US" sz="1900" dirty="0" err="1">
                <a:latin typeface="Consolas"/>
                <a:cs typeface="Consolas"/>
              </a:rPr>
              <a:t>argc,argv</a:t>
            </a:r>
            <a:r>
              <a:rPr lang="en-US" sz="1900" dirty="0">
                <a:latin typeface="Consolas"/>
                <a:cs typeface="Consolas"/>
              </a:rPr>
              <a:t>); //initialize MPI </a:t>
            </a:r>
          </a:p>
          <a:p>
            <a:pPr marL="0" indent="0">
              <a:buNone/>
            </a:pPr>
            <a:r>
              <a:rPr lang="en-US" sz="1900" dirty="0" smtClean="0">
                <a:latin typeface="Consolas"/>
                <a:cs typeface="Consolas"/>
              </a:rPr>
              <a:t>/</a:t>
            </a:r>
            <a:r>
              <a:rPr lang="en-US" sz="1900" dirty="0">
                <a:latin typeface="Consolas"/>
                <a:cs typeface="Consolas"/>
              </a:rPr>
              <a:t>/Do MPI related work here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261865" y="2209618"/>
            <a:ext cx="8615360" cy="121831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i="1" dirty="0" smtClean="0">
                <a:latin typeface="Consolas"/>
                <a:cs typeface="Consolas"/>
              </a:rPr>
              <a:t>//create </a:t>
            </a:r>
            <a:r>
              <a:rPr lang="en-US" sz="1900" i="1" dirty="0" err="1" smtClean="0">
                <a:latin typeface="Consolas"/>
                <a:cs typeface="Consolas"/>
              </a:rPr>
              <a:t>comm</a:t>
            </a:r>
            <a:r>
              <a:rPr lang="en-US" sz="1900" i="1" dirty="0" smtClean="0">
                <a:latin typeface="Consolas"/>
                <a:cs typeface="Consolas"/>
              </a:rPr>
              <a:t> to be used by Charm++</a:t>
            </a:r>
          </a:p>
          <a:p>
            <a:pPr marL="0" indent="0">
              <a:buNone/>
            </a:pPr>
            <a:r>
              <a:rPr lang="en-US" sz="1900" dirty="0" err="1" smtClean="0">
                <a:latin typeface="Consolas"/>
                <a:cs typeface="Consolas"/>
              </a:rPr>
              <a:t>MPI_Comm</a:t>
            </a:r>
            <a:r>
              <a:rPr lang="en-US" sz="1900" dirty="0" err="1">
                <a:latin typeface="Consolas"/>
                <a:cs typeface="Consolas"/>
              </a:rPr>
              <a:t>_</a:t>
            </a:r>
            <a:r>
              <a:rPr lang="en-US" sz="1900" dirty="0" err="1" smtClean="0">
                <a:latin typeface="Consolas"/>
                <a:cs typeface="Consolas"/>
              </a:rPr>
              <a:t>split</a:t>
            </a:r>
            <a:r>
              <a:rPr lang="en-US" sz="1900" dirty="0">
                <a:latin typeface="Consolas"/>
                <a:cs typeface="Consolas"/>
              </a:rPr>
              <a:t>(</a:t>
            </a:r>
            <a:r>
              <a:rPr lang="en-US" sz="1900" dirty="0" smtClean="0">
                <a:latin typeface="Consolas"/>
                <a:cs typeface="Consolas"/>
              </a:rPr>
              <a:t>MPI_COMM_WORLD</a:t>
            </a:r>
            <a:r>
              <a:rPr lang="en-US" sz="1900" dirty="0">
                <a:latin typeface="Consolas"/>
                <a:cs typeface="Consolas"/>
              </a:rPr>
              <a:t>, </a:t>
            </a:r>
            <a:r>
              <a:rPr lang="en-US" sz="1900" dirty="0" err="1">
                <a:latin typeface="Consolas"/>
                <a:cs typeface="Consolas"/>
              </a:rPr>
              <a:t>myRank</a:t>
            </a:r>
            <a:r>
              <a:rPr lang="en-US" sz="1900" dirty="0">
                <a:latin typeface="Consolas"/>
                <a:cs typeface="Consolas"/>
              </a:rPr>
              <a:t> % 2, </a:t>
            </a:r>
            <a:r>
              <a:rPr lang="en-US" sz="1900" dirty="0" err="1">
                <a:latin typeface="Consolas"/>
                <a:cs typeface="Consolas"/>
              </a:rPr>
              <a:t>myRank</a:t>
            </a:r>
            <a:r>
              <a:rPr lang="en-US" sz="1900" dirty="0">
                <a:latin typeface="Consolas"/>
                <a:cs typeface="Consolas"/>
              </a:rPr>
              <a:t>, </a:t>
            </a:r>
            <a:r>
              <a:rPr lang="en-US" sz="1900" dirty="0" err="1">
                <a:latin typeface="Consolas"/>
                <a:cs typeface="Consolas"/>
              </a:rPr>
              <a:t>newComm</a:t>
            </a:r>
            <a:r>
              <a:rPr lang="en-US" sz="1900" dirty="0">
                <a:latin typeface="Consolas"/>
                <a:cs typeface="Consolas"/>
              </a:rPr>
              <a:t>); </a:t>
            </a:r>
            <a:r>
              <a:rPr lang="en-US" sz="1900" dirty="0" err="1">
                <a:latin typeface="Consolas"/>
                <a:cs typeface="Consolas"/>
              </a:rPr>
              <a:t>CharmLibInit</a:t>
            </a:r>
            <a:r>
              <a:rPr lang="en-US" sz="1900" dirty="0">
                <a:latin typeface="Consolas"/>
                <a:cs typeface="Consolas"/>
              </a:rPr>
              <a:t>(</a:t>
            </a:r>
            <a:r>
              <a:rPr lang="en-US" sz="1900" dirty="0" err="1">
                <a:latin typeface="Consolas"/>
                <a:cs typeface="Consolas"/>
              </a:rPr>
              <a:t>newComm</a:t>
            </a:r>
            <a:r>
              <a:rPr lang="en-US" sz="1900" dirty="0">
                <a:latin typeface="Consolas"/>
                <a:cs typeface="Consolas"/>
              </a:rPr>
              <a:t>,.) </a:t>
            </a:r>
            <a:r>
              <a:rPr lang="en-US" sz="1900" i="1" dirty="0">
                <a:latin typeface="Consolas"/>
                <a:cs typeface="Consolas"/>
              </a:rPr>
              <a:t>//initialize Charm++ over my communicator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261865" y="3511471"/>
            <a:ext cx="8615360" cy="153023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>
                <a:latin typeface="Consolas"/>
                <a:cs typeface="Consolas"/>
              </a:rPr>
              <a:t>if</a:t>
            </a:r>
            <a:r>
              <a:rPr lang="en-US" sz="1900" dirty="0">
                <a:latin typeface="Consolas"/>
                <a:cs typeface="Consolas"/>
              </a:rPr>
              <a:t>(</a:t>
            </a:r>
            <a:r>
              <a:rPr lang="en-US" sz="1900" dirty="0" err="1">
                <a:latin typeface="Consolas"/>
                <a:cs typeface="Consolas"/>
              </a:rPr>
              <a:t>myRank</a:t>
            </a:r>
            <a:r>
              <a:rPr lang="en-US" sz="1900" dirty="0">
                <a:latin typeface="Consolas"/>
                <a:cs typeface="Consolas"/>
              </a:rPr>
              <a:t> % 2)</a:t>
            </a:r>
          </a:p>
          <a:p>
            <a:pPr marL="0" indent="0">
              <a:buNone/>
            </a:pPr>
            <a:r>
              <a:rPr lang="en-US" sz="1900" dirty="0" smtClean="0">
                <a:latin typeface="Consolas"/>
                <a:cs typeface="Consolas"/>
              </a:rPr>
              <a:t>   </a:t>
            </a:r>
            <a:r>
              <a:rPr lang="en-US" sz="1900" dirty="0" err="1" smtClean="0">
                <a:latin typeface="Consolas"/>
                <a:cs typeface="Consolas"/>
              </a:rPr>
              <a:t>StartHello</a:t>
            </a:r>
            <a:r>
              <a:rPr lang="en-US" sz="1900" dirty="0">
                <a:latin typeface="Consolas"/>
                <a:cs typeface="Consolas"/>
              </a:rPr>
              <a:t>(); //invoke Charm++ library on one set</a:t>
            </a:r>
          </a:p>
          <a:p>
            <a:pPr marL="0" indent="0">
              <a:buNone/>
            </a:pPr>
            <a:r>
              <a:rPr lang="en-US" sz="1900" b="1" dirty="0" smtClean="0">
                <a:latin typeface="Consolas"/>
                <a:cs typeface="Consolas"/>
              </a:rPr>
              <a:t>else</a:t>
            </a:r>
            <a:endParaRPr lang="en-US" sz="19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900" i="1" dirty="0" smtClean="0">
                <a:latin typeface="Consolas"/>
                <a:cs typeface="Consolas"/>
              </a:rPr>
              <a:t>   //do MPI work on other set</a:t>
            </a:r>
            <a:endParaRPr lang="en-US" sz="1900" i="1" dirty="0">
              <a:latin typeface="Consolas"/>
              <a:cs typeface="Consola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261865" y="5112856"/>
            <a:ext cx="8615360" cy="75047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 err="1">
                <a:latin typeface="Consolas"/>
                <a:cs typeface="Consolas"/>
              </a:rPr>
              <a:t>kNeighbor</a:t>
            </a:r>
            <a:r>
              <a:rPr lang="en-US" sz="1900" dirty="0">
                <a:latin typeface="Consolas"/>
                <a:cs typeface="Consolas"/>
              </a:rPr>
              <a:t>(); </a:t>
            </a:r>
            <a:r>
              <a:rPr lang="en-US" sz="1900" i="1" dirty="0">
                <a:latin typeface="Consolas"/>
                <a:cs typeface="Consolas"/>
              </a:rPr>
              <a:t>//invoke Charm++ library on both sets individually </a:t>
            </a:r>
            <a:r>
              <a:rPr lang="en-US" sz="1900" dirty="0" err="1">
                <a:latin typeface="Consolas"/>
                <a:cs typeface="Consolas"/>
              </a:rPr>
              <a:t>CharmLibExit</a:t>
            </a:r>
            <a:r>
              <a:rPr lang="en-US" sz="1900" dirty="0">
                <a:latin typeface="Consolas"/>
                <a:cs typeface="Consolas"/>
              </a:rPr>
              <a:t>(); </a:t>
            </a:r>
            <a:r>
              <a:rPr lang="en-US" sz="1900" i="1" dirty="0">
                <a:latin typeface="Consolas"/>
                <a:cs typeface="Consolas"/>
              </a:rPr>
              <a:t>//destroy Charm++</a:t>
            </a:r>
          </a:p>
        </p:txBody>
      </p:sp>
    </p:spTree>
    <p:extLst>
      <p:ext uri="{BB962C8B-B14F-4D97-AF65-F5344CB8AC3E}">
        <p14:creationId xmlns:p14="http://schemas.microsoft.com/office/powerpoint/2010/main" val="3734690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Enabling Interoperability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315610"/>
            <a:ext cx="8229600" cy="882964"/>
          </a:xfrm>
        </p:spPr>
        <p:txBody>
          <a:bodyPr/>
          <a:lstStyle/>
          <a:p>
            <a:r>
              <a:rPr lang="en-US" dirty="0"/>
              <a:t>Add interface functions that can be called from MPI, and triggers Charm++ RTS-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263557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void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StartHello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elems</a:t>
            </a:r>
            <a:r>
              <a:rPr lang="en-US" dirty="0">
                <a:latin typeface="Consolas"/>
                <a:cs typeface="Consolas"/>
              </a:rPr>
              <a:t>)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CkMyPe</a:t>
            </a:r>
            <a:r>
              <a:rPr lang="en-US" dirty="0">
                <a:latin typeface="Consolas"/>
                <a:cs typeface="Consolas"/>
              </a:rPr>
              <a:t>() == 0)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CProxy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MainHello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mainhello</a:t>
            </a:r>
            <a:r>
              <a:rPr lang="en-US" dirty="0">
                <a:latin typeface="Consolas"/>
                <a:cs typeface="Consolas"/>
              </a:rPr>
              <a:t> =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CProxy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MainHello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ckNew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elems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StartCharmScheduler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457200" y="4834150"/>
            <a:ext cx="8229600" cy="96288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CkExit</a:t>
            </a:r>
            <a:r>
              <a:rPr lang="en-US" dirty="0"/>
              <a:t> to return the control back to MPI</a:t>
            </a:r>
          </a:p>
          <a:p>
            <a:r>
              <a:rPr lang="en-US" dirty="0"/>
              <a:t>Include </a:t>
            </a:r>
            <a:r>
              <a:rPr lang="en-US" i="1" dirty="0" err="1"/>
              <a:t>mpi-interoperate.h</a:t>
            </a:r>
            <a:r>
              <a:rPr lang="en-US" i="1" dirty="0"/>
              <a:t> </a:t>
            </a:r>
            <a:r>
              <a:rPr lang="en-US" dirty="0"/>
              <a:t>in MPI and Charm++ code</a:t>
            </a:r>
          </a:p>
        </p:txBody>
      </p:sp>
    </p:spTree>
    <p:extLst>
      <p:ext uri="{BB962C8B-B14F-4D97-AF65-F5344CB8AC3E}">
        <p14:creationId xmlns:p14="http://schemas.microsoft.com/office/powerpoint/2010/main" val="1363934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5386629" y="1403873"/>
            <a:ext cx="3302576" cy="4316613"/>
            <a:chOff x="4678503" y="1679150"/>
            <a:chExt cx="3302576" cy="4316613"/>
          </a:xfrm>
        </p:grpSpPr>
        <p:sp>
          <p:nvSpPr>
            <p:cNvPr id="74" name="Rectangle 73"/>
            <p:cNvSpPr/>
            <p:nvPr/>
          </p:nvSpPr>
          <p:spPr>
            <a:xfrm>
              <a:off x="4678503" y="1679150"/>
              <a:ext cx="3302576" cy="43166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5183977" y="1972252"/>
              <a:ext cx="300731" cy="321096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6124445" y="2199442"/>
              <a:ext cx="300731" cy="32109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5238655" y="3090027"/>
              <a:ext cx="300731" cy="32109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6274810" y="2929479"/>
              <a:ext cx="300731" cy="32109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7198875" y="3174845"/>
              <a:ext cx="300731" cy="32109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238655" y="3873852"/>
              <a:ext cx="2260951" cy="528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Processor 1</a:t>
              </a:r>
              <a:endParaRPr lang="en-US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361681" y="4539389"/>
              <a:ext cx="2009431" cy="61352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238655" y="4539389"/>
              <a:ext cx="2260951" cy="484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Scheduler</a:t>
              </a:r>
              <a:endParaRPr lang="en-US" dirty="0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5264284" y="5347647"/>
              <a:ext cx="2091481" cy="181084"/>
              <a:chOff x="2163208" y="2961822"/>
              <a:chExt cx="1781582" cy="173398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189308" y="2961822"/>
                <a:ext cx="1755482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826207" y="2961822"/>
                <a:ext cx="118583" cy="173398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707624" y="2961822"/>
                <a:ext cx="118583" cy="17339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589041" y="2961822"/>
                <a:ext cx="118583" cy="173398"/>
              </a:xfrm>
              <a:prstGeom prst="rect">
                <a:avLst/>
              </a:prstGeom>
              <a:solidFill>
                <a:srgbClr val="FF008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3470458" y="2961822"/>
                <a:ext cx="118583" cy="1733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3350022" y="2961822"/>
                <a:ext cx="118583" cy="173398"/>
              </a:xfrm>
              <a:prstGeom prst="rect">
                <a:avLst/>
              </a:prstGeom>
              <a:solidFill>
                <a:srgbClr val="FF8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3231439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3112856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2994273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2875690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2757107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638524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2523614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2405348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2284912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3208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5206429" y="5528731"/>
              <a:ext cx="2136760" cy="352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Message Queue</a:t>
              </a:r>
              <a:endParaRPr lang="en-US" sz="1000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57200" y="1403873"/>
            <a:ext cx="3308042" cy="4316614"/>
            <a:chOff x="1173619" y="1709441"/>
            <a:chExt cx="3308042" cy="4316614"/>
          </a:xfrm>
        </p:grpSpPr>
        <p:sp>
          <p:nvSpPr>
            <p:cNvPr id="102" name="Rectangle 101"/>
            <p:cNvSpPr/>
            <p:nvPr/>
          </p:nvSpPr>
          <p:spPr>
            <a:xfrm>
              <a:off x="1173619" y="1709441"/>
              <a:ext cx="3308042" cy="43166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589176" y="2117204"/>
              <a:ext cx="300731" cy="321096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3303343" y="1890014"/>
              <a:ext cx="300731" cy="321096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2529644" y="2344394"/>
              <a:ext cx="300731" cy="32109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1862567" y="2665490"/>
              <a:ext cx="300731" cy="321096"/>
            </a:xfrm>
            <a:prstGeom prst="roundRect">
              <a:avLst/>
            </a:prstGeom>
            <a:solidFill>
              <a:srgbClr val="FF008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1643854" y="3234980"/>
              <a:ext cx="300731" cy="32109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2680008" y="3074431"/>
              <a:ext cx="300731" cy="32109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3604074" y="2504941"/>
              <a:ext cx="300731" cy="321096"/>
            </a:xfrm>
            <a:prstGeom prst="roundRect">
              <a:avLst/>
            </a:prstGeom>
            <a:solidFill>
              <a:srgbClr val="FF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3604074" y="3319798"/>
              <a:ext cx="300731" cy="32109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643854" y="4018805"/>
              <a:ext cx="2260951" cy="528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Processor 0</a:t>
              </a:r>
              <a:endParaRPr lang="en-US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1766880" y="4684341"/>
              <a:ext cx="2009431" cy="61352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643854" y="4684341"/>
              <a:ext cx="2260951" cy="484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Scheduler</a:t>
              </a:r>
              <a:endParaRPr lang="en-US" dirty="0"/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1669483" y="5492600"/>
              <a:ext cx="2091481" cy="181084"/>
              <a:chOff x="2163208" y="2961822"/>
              <a:chExt cx="1781582" cy="173398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2189308" y="2961822"/>
                <a:ext cx="1755482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3826207" y="2961822"/>
                <a:ext cx="118583" cy="173398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707624" y="2961822"/>
                <a:ext cx="118583" cy="17339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3589041" y="2961822"/>
                <a:ext cx="118583" cy="173398"/>
              </a:xfrm>
              <a:prstGeom prst="rect">
                <a:avLst/>
              </a:prstGeom>
              <a:solidFill>
                <a:srgbClr val="FF008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3470458" y="2961822"/>
                <a:ext cx="118583" cy="1733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350022" y="2961822"/>
                <a:ext cx="118583" cy="173398"/>
              </a:xfrm>
              <a:prstGeom prst="rect">
                <a:avLst/>
              </a:prstGeom>
              <a:solidFill>
                <a:srgbClr val="FF8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231439" y="2961822"/>
                <a:ext cx="118583" cy="17339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112856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2994273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2875690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2757107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2638524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2523614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2405348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2284912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2163208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1611628" y="5673683"/>
              <a:ext cx="2136760" cy="352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Message Queue</a:t>
              </a:r>
              <a:endParaRPr lang="en-US" sz="1000" dirty="0"/>
            </a:p>
          </p:txBody>
        </p:sp>
      </p:grpSp>
      <p:sp>
        <p:nvSpPr>
          <p:cNvPr id="132" name="Rounded Rectangle 131"/>
          <p:cNvSpPr/>
          <p:nvPr/>
        </p:nvSpPr>
        <p:spPr>
          <a:xfrm>
            <a:off x="3453327" y="2546495"/>
            <a:ext cx="114882" cy="26399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3274341" y="2287247"/>
            <a:ext cx="2498055" cy="6880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962400" y="2007706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A[..].foo(…)</a:t>
            </a:r>
            <a:endParaRPr lang="en-US" sz="1800" dirty="0"/>
          </a:p>
        </p:txBody>
      </p:sp>
      <p:cxnSp>
        <p:nvCxnSpPr>
          <p:cNvPr id="135" name="Straight Arrow Connector 134"/>
          <p:cNvCxnSpPr/>
          <p:nvPr/>
        </p:nvCxnSpPr>
        <p:spPr>
          <a:xfrm flipH="1" flipV="1">
            <a:off x="6111620" y="3135846"/>
            <a:ext cx="284259" cy="1128266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/>
          <p:cNvSpPr/>
          <p:nvPr/>
        </p:nvSpPr>
        <p:spPr>
          <a:xfrm>
            <a:off x="6571161" y="5022859"/>
            <a:ext cx="114882" cy="26399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4A4A4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1424E-6 -2.70959E-6 C 0.00086 0.01876 0.00416 0.03636 0.00573 0.05512 C 0.00729 0.0755 0.00955 0.0938 0.01962 0.11024 C 0.02709 0.14382 0.03994 0.17555 0.05175 0.20681 C 0.0547 0.21469 0.05575 0.22395 0.05974 0.23113 C 0.0712 0.25174 0.06408 0.2346 0.07468 0.25568 C 0.07936 0.26517 0.08336 0.27536 0.0884 0.28486 C 0.09378 0.29505 0.09777 0.3064 0.10455 0.31543 C 0.10698 0.31867 0.10802 0.324 0.11132 0.32608 C 0.11705 0.32955 0.1372 0.33233 0.14466 0.33372 C 0.16394 0.33257 0.18061 0.32979 0.19972 0.32608 C 0.2216 0.31635 0.24453 0.3152 0.26762 0.31381 C 0.27666 0.31172 0.28464 0.31033 0.29402 0.30941 C 0.30114 0.30987 0.30844 0.30894 0.31573 0.3108 C 0.32042 0.31172 0.32233 0.32099 0.32615 0.32469 C 0.32771 0.32793 0.33032 0.33025 0.33188 0.33372 C 0.33258 0.33558 0.33223 0.33789 0.33292 0.33998 C 0.33345 0.3416 0.33449 0.34299 0.33536 0.34461 C 0.33796 0.35596 0.33431 0.34229 0.33866 0.35225 C 0.33918 0.35364 0.33987 0.35688 0.33987 0.35688 " pathEditMode="relative" ptsTypes="fffffffffffffffffffA">
                                      <p:cBhvr>
                                        <p:cTn id="12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393 C -0.00156 -0.02198 -0.00156 -0.0398 -0.00226 -0.05761 C -0.00243 -0.05946 -0.0033 -0.06085 -0.00347 -0.06247 C -0.00469 -0.06826 -0.00608 -0.07404 -0.00695 -0.07982 C -0.00782 -0.08515 -0.00938 -0.09556 -0.00938 -0.09556 C -0.01268 -0.14276 -0.00782 -0.06918 -0.01164 -0.16057 C -0.01216 -0.16983 -0.01546 -0.18001 -0.0165 -0.18903 C -0.01581 -0.20777 -0.01424 -0.22443 -0.01285 -0.24271 C -0.01337 -0.25127 -0.01251 -0.26007 -0.01407 -0.26816 C -0.01459 -0.27094 -0.01754 -0.27094 -0.01893 -0.27279 C -0.02206 -0.27696 -0.02519 -0.28112 -0.02831 -0.28552 C -0.03318 -0.28482 -0.03995 -0.28228 -0.04499 -0.28228 " pathEditMode="relative" ptsTypes="fffffffffffA">
                                      <p:cBhvr>
                                        <p:cTn id="20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2" grpId="1" animBg="1"/>
      <p:bldP spid="134" grpId="0"/>
      <p:bldP spid="136" grpId="0" animBg="1"/>
      <p:bldP spid="136" grpId="1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</a:t>
            </a:r>
            <a:r>
              <a:rPr lang="en-US" dirty="0" smtClean="0"/>
              <a:t>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</a:t>
            </a:r>
            <a:r>
              <a:rPr lang="en-US" dirty="0" smtClean="0"/>
              <a:t>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09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Parallel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be very </a:t>
            </a:r>
            <a:r>
              <a:rPr lang="en-US" dirty="0" smtClean="0"/>
              <a:t>difficult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typical “</a:t>
            </a:r>
            <a:r>
              <a:rPr lang="en-US" dirty="0" err="1"/>
              <a:t>printf</a:t>
            </a:r>
            <a:r>
              <a:rPr lang="en-US" dirty="0"/>
              <a:t>” strategy may be </a:t>
            </a:r>
            <a:r>
              <a:rPr lang="en-US" dirty="0" smtClean="0"/>
              <a:t>insufficient </a:t>
            </a:r>
          </a:p>
          <a:p>
            <a:r>
              <a:rPr lang="en-US" dirty="0" smtClean="0"/>
              <a:t>Using </a:t>
            </a:r>
            <a:r>
              <a:rPr lang="en-US" dirty="0" err="1"/>
              <a:t>gdb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easy with Charm++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Just </a:t>
            </a:r>
            <a:r>
              <a:rPr lang="en-US" dirty="0"/>
              <a:t>run the application with the ++debug command line parameter </a:t>
            </a:r>
            <a:r>
              <a:rPr lang="en-US" dirty="0" smtClean="0"/>
              <a:t>and </a:t>
            </a:r>
            <a:r>
              <a:rPr lang="en-US" dirty="0"/>
              <a:t>a </a:t>
            </a:r>
            <a:r>
              <a:rPr lang="en-US" dirty="0" err="1"/>
              <a:t>gdb</a:t>
            </a:r>
            <a:r>
              <a:rPr lang="en-US" dirty="0"/>
              <a:t> window for each PE will open through X (and can be forwarded) </a:t>
            </a:r>
          </a:p>
          <a:p>
            <a:pPr lvl="2"/>
            <a:r>
              <a:rPr lang="en-US" dirty="0" smtClean="0"/>
              <a:t>Not </a:t>
            </a:r>
            <a:r>
              <a:rPr lang="en-US" dirty="0"/>
              <a:t>very scalable </a:t>
            </a:r>
          </a:p>
          <a:p>
            <a:r>
              <a:rPr lang="en-US" dirty="0"/>
              <a:t>We have developed a scalable tool for debugging Charm++ applications </a:t>
            </a:r>
          </a:p>
          <a:p>
            <a:pPr lvl="1"/>
            <a:r>
              <a:rPr lang="en-US" dirty="0" smtClean="0"/>
              <a:t>It’s interactive</a:t>
            </a:r>
            <a:endParaRPr lang="en-US" dirty="0"/>
          </a:p>
          <a:p>
            <a:pPr lvl="1"/>
            <a:r>
              <a:rPr lang="en-US" dirty="0" smtClean="0"/>
              <a:t>Allows </a:t>
            </a:r>
            <a:r>
              <a:rPr lang="en-US" dirty="0"/>
              <a:t>you to change message order to find bugs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dirty="0"/>
              <a:t>What-if” scenarios can be explored using provisional message </a:t>
            </a:r>
            <a:r>
              <a:rPr lang="en-US" dirty="0" smtClean="0"/>
              <a:t>delivery</a:t>
            </a:r>
          </a:p>
          <a:p>
            <a:pPr lvl="1"/>
            <a:r>
              <a:rPr lang="en-US" dirty="0" smtClean="0"/>
              <a:t>Memory </a:t>
            </a:r>
            <a:r>
              <a:rPr lang="en-US" dirty="0"/>
              <a:t>can be tracked to find memory leaks 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30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overviewDebu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22" r="-5022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78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debugMainView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12" b="-2812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3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</a:t>
            </a:r>
            <a:r>
              <a:rPr lang="en-US" dirty="0" err="1" smtClean="0"/>
              <a:t>CharmDebug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part of Charm++</a:t>
            </a:r>
          </a:p>
          <a:p>
            <a:r>
              <a:rPr lang="en-US" dirty="0"/>
              <a:t>For the basic feature set, nothing special needs to be </a:t>
            </a:r>
            <a:r>
              <a:rPr lang="en-US" dirty="0" smtClean="0"/>
              <a:t>done</a:t>
            </a:r>
          </a:p>
          <a:p>
            <a:r>
              <a:rPr lang="en-US" dirty="0" smtClean="0"/>
              <a:t>Precompiled </a:t>
            </a:r>
            <a:r>
              <a:rPr lang="en-US" dirty="0"/>
              <a:t>for java 6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ant</a:t>
            </a:r>
            <a:r>
              <a:rPr lang="en-US" dirty="0"/>
              <a:t> to recompile </a:t>
            </a:r>
            <a:endParaRPr lang="en-US" dirty="0" smtClean="0"/>
          </a:p>
          <a:p>
            <a:r>
              <a:rPr lang="en-US" dirty="0" smtClean="0"/>
              <a:t>Help</a:t>
            </a:r>
            <a:endParaRPr lang="en-US" dirty="0"/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charm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/>
              <a:t>(preferred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ppl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02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Compiling Your Applications for use with </a:t>
            </a:r>
            <a:r>
              <a:rPr lang="en-US" sz="3200" dirty="0" err="1"/>
              <a:t>CharmDebug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Charm++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latin typeface="Consolas"/>
                <a:cs typeface="Consolas"/>
              </a:rPr>
              <a:t>–g </a:t>
            </a:r>
            <a:endParaRPr lang="en-US" dirty="0">
              <a:latin typeface="Consolas"/>
              <a:cs typeface="Consolas"/>
            </a:endParaRPr>
          </a:p>
          <a:p>
            <a:pPr lvl="1"/>
            <a:r>
              <a:rPr lang="en-US" dirty="0" smtClean="0"/>
              <a:t>No </a:t>
            </a:r>
            <a:r>
              <a:rPr lang="en-US" dirty="0" smtClean="0">
                <a:latin typeface="Consolas"/>
                <a:cs typeface="Consolas"/>
              </a:rPr>
              <a:t>–O3 </a:t>
            </a:r>
            <a:r>
              <a:rPr lang="en-US" dirty="0"/>
              <a:t>or </a:t>
            </a:r>
            <a:r>
              <a:rPr lang="en-US" dirty="0">
                <a:latin typeface="Consolas"/>
                <a:cs typeface="Consolas"/>
              </a:rPr>
              <a:t>--with-production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compile with </a:t>
            </a:r>
            <a:r>
              <a:rPr lang="en-US" dirty="0" smtClean="0">
                <a:latin typeface="Consolas"/>
                <a:cs typeface="Consolas"/>
              </a:rPr>
              <a:t>–g </a:t>
            </a:r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r>
              <a:rPr lang="en-US" dirty="0" smtClean="0"/>
              <a:t>Compile </a:t>
            </a:r>
            <a:r>
              <a:rPr lang="en-US" dirty="0"/>
              <a:t>with </a:t>
            </a:r>
            <a:r>
              <a:rPr lang="en-US" dirty="0" smtClean="0">
                <a:latin typeface="Consolas"/>
                <a:cs typeface="Consolas"/>
              </a:rPr>
              <a:t>–debug</a:t>
            </a:r>
            <a:endParaRPr lang="en-US" dirty="0">
              <a:latin typeface="Consolas"/>
              <a:cs typeface="Consolas"/>
            </a:endParaRPr>
          </a:p>
          <a:p>
            <a:pPr lvl="2"/>
            <a:r>
              <a:rPr lang="en-US" dirty="0" smtClean="0"/>
              <a:t>Adds </a:t>
            </a:r>
            <a:r>
              <a:rPr lang="en-US" dirty="0">
                <a:latin typeface="Consolas"/>
                <a:cs typeface="Consolas"/>
              </a:rPr>
              <a:t>-g -O0, --memory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>
                <a:latin typeface="Consolas"/>
                <a:cs typeface="Consolas"/>
              </a:rPr>
              <a:t>,</a:t>
            </a:r>
            <a:r>
              <a:rPr lang="en-US" dirty="0"/>
              <a:t> Python modules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76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Launching in Debug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Attach to running application in net- build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CCS to receive application output </a:t>
            </a:r>
            <a:endParaRPr lang="en-US" dirty="0" smtClean="0"/>
          </a:p>
          <a:p>
            <a:r>
              <a:rPr lang="en-US" dirty="0" smtClean="0"/>
              <a:t>Attach </a:t>
            </a:r>
            <a:r>
              <a:rPr lang="en-US" dirty="0"/>
              <a:t>to running application in other builds</a:t>
            </a:r>
          </a:p>
          <a:p>
            <a:pPr lvl="1"/>
            <a:r>
              <a:rPr lang="en-US" dirty="0" smtClean="0"/>
              <a:t>Read </a:t>
            </a:r>
            <a:r>
              <a:rPr lang="en-US" dirty="0"/>
              <a:t>the output file of the application </a:t>
            </a:r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/>
              <a:t>a new application in </a:t>
            </a:r>
            <a:r>
              <a:rPr lang="en-US" dirty="0">
                <a:latin typeface="+mn-lt"/>
                <a:cs typeface="Consolas"/>
              </a:rPr>
              <a:t>net</a:t>
            </a:r>
            <a:r>
              <a:rPr lang="en-US" dirty="0">
                <a:latin typeface="+mn-lt"/>
              </a:rPr>
              <a:t>- </a:t>
            </a:r>
            <a:r>
              <a:rPr lang="en-US" dirty="0"/>
              <a:t>build</a:t>
            </a:r>
          </a:p>
          <a:p>
            <a:pPr lvl="1"/>
            <a:r>
              <a:rPr lang="en-US" dirty="0" smtClean="0"/>
              <a:t>Can </a:t>
            </a:r>
            <a:r>
              <a:rPr lang="en-US" dirty="0">
                <a:latin typeface="+mn-lt"/>
                <a:cs typeface="Consolas"/>
              </a:rPr>
              <a:t>use tunnels</a:t>
            </a:r>
          </a:p>
          <a:p>
            <a:r>
              <a:rPr lang="en-US" dirty="0"/>
              <a:t>Options available also in command line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/>
              <a:t> help to see them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75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Quiesence</a:t>
            </a:r>
            <a:r>
              <a:rPr lang="en-US" dirty="0" smtClean="0"/>
              <a:t>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determining global termination of an application is </a:t>
            </a:r>
            <a:r>
              <a:rPr lang="en-US" dirty="0" smtClean="0"/>
              <a:t>difficult</a:t>
            </a:r>
            <a:r>
              <a:rPr lang="en-US" dirty="0"/>
              <a:t>? </a:t>
            </a:r>
          </a:p>
          <a:p>
            <a:r>
              <a:rPr lang="en-US" dirty="0"/>
              <a:t>Mechanism to detect completion - </a:t>
            </a:r>
            <a:r>
              <a:rPr lang="en-US" dirty="0" err="1"/>
              <a:t>Quiesence</a:t>
            </a:r>
            <a:r>
              <a:rPr lang="en-US" dirty="0"/>
              <a:t>! </a:t>
            </a:r>
          </a:p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, invoke </a:t>
            </a:r>
          </a:p>
          <a:p>
            <a:pPr marL="223838" indent="0">
              <a:buNone/>
            </a:pPr>
            <a:r>
              <a:rPr lang="en-US" i="1" dirty="0" err="1"/>
              <a:t>CkStartQD</a:t>
            </a:r>
            <a:r>
              <a:rPr lang="en-US" i="1" dirty="0"/>
              <a:t>(</a:t>
            </a:r>
            <a:r>
              <a:rPr lang="en-US" i="1" dirty="0" err="1"/>
              <a:t>CkCallback</a:t>
            </a:r>
            <a:r>
              <a:rPr lang="en-US" i="1" dirty="0"/>
              <a:t>(</a:t>
            </a:r>
            <a:r>
              <a:rPr lang="en-US" i="1" dirty="0" err="1" smtClean="0"/>
              <a:t>CkIndex_Main</a:t>
            </a:r>
            <a:r>
              <a:rPr lang="en-US" i="1" dirty="0"/>
              <a:t>::finished(), </a:t>
            </a:r>
            <a:r>
              <a:rPr lang="en-US" i="1" dirty="0" err="1"/>
              <a:t>mainProxy</a:t>
            </a:r>
            <a:r>
              <a:rPr lang="en-US" i="1" dirty="0"/>
              <a:t>)); </a:t>
            </a:r>
            <a:endParaRPr lang="en-US" i="1" dirty="0" smtClean="0"/>
          </a:p>
          <a:p>
            <a:r>
              <a:rPr lang="en-US" dirty="0" smtClean="0"/>
              <a:t>Runs </a:t>
            </a:r>
            <a:r>
              <a:rPr lang="en-US" dirty="0"/>
              <a:t>in background, waits for all outstanding messages to </a:t>
            </a:r>
            <a:r>
              <a:rPr lang="en-US" dirty="0" smtClean="0"/>
              <a:t>be consumed.</a:t>
            </a:r>
          </a:p>
          <a:p>
            <a:r>
              <a:rPr lang="en-US" dirty="0" smtClean="0"/>
              <a:t>Invokes </a:t>
            </a:r>
            <a:r>
              <a:rPr lang="en-US" dirty="0"/>
              <a:t>the callback </a:t>
            </a:r>
            <a:r>
              <a:rPr lang="en-US" dirty="0">
                <a:latin typeface="+mn-lt"/>
                <a:cs typeface="Lucida Console"/>
              </a:rPr>
              <a:t>when</a:t>
            </a:r>
            <a:r>
              <a:rPr lang="en-US" dirty="0"/>
              <a:t> </a:t>
            </a:r>
            <a:r>
              <a:rPr lang="en-US" dirty="0" err="1"/>
              <a:t>quiesence</a:t>
            </a:r>
            <a:r>
              <a:rPr lang="en-US" dirty="0"/>
              <a:t> is detected. </a:t>
            </a:r>
            <a:endParaRPr lang="en-US" dirty="0">
              <a:effectLst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32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Memory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Objects’ memory </a:t>
            </a:r>
            <a:r>
              <a:rPr lang="en-US" dirty="0" smtClean="0"/>
              <a:t>buffers </a:t>
            </a:r>
            <a:r>
              <a:rPr lang="en-US" dirty="0"/>
              <a:t>disjoint</a:t>
            </a:r>
          </a:p>
          <a:p>
            <a:r>
              <a:rPr lang="en-US" dirty="0"/>
              <a:t>Communication will leverage </a:t>
            </a:r>
            <a:r>
              <a:rPr lang="en-US" dirty="0" err="1"/>
              <a:t>refcounted</a:t>
            </a:r>
            <a:r>
              <a:rPr lang="en-US" dirty="0"/>
              <a:t> message pointers to avoid copying</a:t>
            </a:r>
          </a:p>
          <a:p>
            <a:r>
              <a:rPr lang="en-US" dirty="0"/>
              <a:t>Avoids packing/unpacking within node</a:t>
            </a:r>
          </a:p>
          <a:p>
            <a:r>
              <a:rPr lang="en-US" dirty="0"/>
              <a:t>Single copy of node level read only structures </a:t>
            </a:r>
            <a:endParaRPr lang="en-US" dirty="0" smtClean="0"/>
          </a:p>
          <a:p>
            <a:r>
              <a:rPr lang="en-US" dirty="0" smtClean="0"/>
              <a:t>Dedicated </a:t>
            </a:r>
            <a:r>
              <a:rPr lang="en-US" dirty="0"/>
              <a:t>thread for intra-node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4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</a:t>
            </a:r>
            <a:r>
              <a:rPr lang="en-US" sz="2100" dirty="0" smtClean="0">
                <a:hlinkClick r:id="rId2" tooltip="http://charm.cs.illinois.edu/manuals/html/charm++/manual.html"/>
              </a:rPr>
              <a:t>http://charm.cs.illinois.edu/manuals/html/charm++/manual.html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</a:t>
            </a:r>
            <a:r>
              <a:rPr lang="en-US" sz="2100" dirty="0">
                <a:hlinkClick r:id="rId3"/>
              </a:rPr>
              <a:t>http://charm.cs.illinois.edu/manuals/html/charm++/A.html</a:t>
            </a:r>
            <a:r>
              <a:rPr lang="en-US" sz="2100" dirty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4533899" y="3368237"/>
            <a:ext cx="2556934" cy="30120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20333" y="3368237"/>
            <a:ext cx="2561166" cy="30120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4533899" y="157254"/>
            <a:ext cx="2556934" cy="30162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1820333" y="178420"/>
            <a:ext cx="2561166" cy="301625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Rounded Rectangle 258"/>
          <p:cNvSpPr/>
          <p:nvPr/>
        </p:nvSpPr>
        <p:spPr>
          <a:xfrm>
            <a:off x="2248958" y="3647784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ounded Rectangle 259"/>
          <p:cNvSpPr/>
          <p:nvPr/>
        </p:nvSpPr>
        <p:spPr>
          <a:xfrm>
            <a:off x="2977091" y="3806534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ounded Rectangle 260"/>
          <p:cNvSpPr/>
          <p:nvPr/>
        </p:nvSpPr>
        <p:spPr>
          <a:xfrm>
            <a:off x="2460624" y="4030901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ounded Rectangle 261"/>
          <p:cNvSpPr/>
          <p:nvPr/>
        </p:nvSpPr>
        <p:spPr>
          <a:xfrm>
            <a:off x="3093507" y="4316650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ounded Rectangle 262"/>
          <p:cNvSpPr/>
          <p:nvPr/>
        </p:nvSpPr>
        <p:spPr>
          <a:xfrm>
            <a:off x="3808941" y="3918717"/>
            <a:ext cx="232833" cy="224367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/>
          <p:cNvSpPr txBox="1"/>
          <p:nvPr/>
        </p:nvSpPr>
        <p:spPr>
          <a:xfrm>
            <a:off x="2291291" y="4976535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2</a:t>
            </a:r>
            <a:endParaRPr lang="en-US" dirty="0"/>
          </a:p>
        </p:txBody>
      </p:sp>
      <p:sp>
        <p:nvSpPr>
          <p:cNvPr id="265" name="Oval 264"/>
          <p:cNvSpPr/>
          <p:nvPr/>
        </p:nvSpPr>
        <p:spPr>
          <a:xfrm>
            <a:off x="2386541" y="5441581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TextBox 265"/>
          <p:cNvSpPr txBox="1"/>
          <p:nvPr/>
        </p:nvSpPr>
        <p:spPr>
          <a:xfrm>
            <a:off x="2291291" y="5441581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267" name="Group 266"/>
          <p:cNvGrpSpPr/>
          <p:nvPr/>
        </p:nvGrpSpPr>
        <p:grpSpPr>
          <a:xfrm>
            <a:off x="2311134" y="6006355"/>
            <a:ext cx="1619275" cy="126533"/>
            <a:chOff x="2163208" y="2961822"/>
            <a:chExt cx="1781582" cy="173398"/>
          </a:xfrm>
        </p:grpSpPr>
        <p:sp>
          <p:nvSpPr>
            <p:cNvPr id="268" name="Rectangle 267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4" name="TextBox 283"/>
          <p:cNvSpPr txBox="1"/>
          <p:nvPr/>
        </p:nvSpPr>
        <p:spPr>
          <a:xfrm>
            <a:off x="2266341" y="6132888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285" name="Rounded Rectangle 284"/>
          <p:cNvSpPr/>
          <p:nvPr/>
        </p:nvSpPr>
        <p:spPr>
          <a:xfrm>
            <a:off x="4925249" y="362060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ounded Rectangle 285"/>
          <p:cNvSpPr/>
          <p:nvPr/>
        </p:nvSpPr>
        <p:spPr>
          <a:xfrm>
            <a:off x="5653382" y="520810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ounded Rectangle 286"/>
          <p:cNvSpPr/>
          <p:nvPr/>
        </p:nvSpPr>
        <p:spPr>
          <a:xfrm>
            <a:off x="4967582" y="1143110"/>
            <a:ext cx="232833" cy="2243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ounded Rectangle 287"/>
          <p:cNvSpPr/>
          <p:nvPr/>
        </p:nvSpPr>
        <p:spPr>
          <a:xfrm>
            <a:off x="5769798" y="1030926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9" name="Group 288"/>
          <p:cNvGrpSpPr/>
          <p:nvPr/>
        </p:nvGrpSpPr>
        <p:grpSpPr>
          <a:xfrm>
            <a:off x="2291291" y="203310"/>
            <a:ext cx="4426774" cy="4509158"/>
            <a:chOff x="2291291" y="384722"/>
            <a:chExt cx="4426774" cy="4509158"/>
          </a:xfrm>
        </p:grpSpPr>
        <p:sp>
          <p:nvSpPr>
            <p:cNvPr id="290" name="Rounded Rectangle 289"/>
            <p:cNvSpPr/>
            <p:nvPr/>
          </p:nvSpPr>
          <p:spPr>
            <a:xfrm>
              <a:off x="3576108" y="3670446"/>
              <a:ext cx="232833" cy="224367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2291291" y="4610246"/>
              <a:ext cx="232833" cy="22436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ounded Rectangle 291"/>
            <p:cNvSpPr/>
            <p:nvPr/>
          </p:nvSpPr>
          <p:spPr>
            <a:xfrm>
              <a:off x="3808941" y="4669513"/>
              <a:ext cx="232833" cy="224367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ounded Rectangle 292"/>
            <p:cNvSpPr/>
            <p:nvPr/>
          </p:nvSpPr>
          <p:spPr>
            <a:xfrm>
              <a:off x="6252399" y="384722"/>
              <a:ext cx="232833" cy="224367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ounded Rectangle 293"/>
            <p:cNvSpPr/>
            <p:nvPr/>
          </p:nvSpPr>
          <p:spPr>
            <a:xfrm>
              <a:off x="5136915" y="926589"/>
              <a:ext cx="232833" cy="224367"/>
            </a:xfrm>
            <a:prstGeom prst="roundRect">
              <a:avLst/>
            </a:prstGeom>
            <a:solidFill>
              <a:srgbClr val="FF008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ounded Rectangle 294"/>
            <p:cNvSpPr/>
            <p:nvPr/>
          </p:nvSpPr>
          <p:spPr>
            <a:xfrm>
              <a:off x="6485232" y="814405"/>
              <a:ext cx="232833" cy="224367"/>
            </a:xfrm>
            <a:prstGeom prst="roundRect">
              <a:avLst/>
            </a:prstGeom>
            <a:solidFill>
              <a:srgbClr val="FF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6485232" y="1202377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TextBox 296"/>
          <p:cNvSpPr txBox="1"/>
          <p:nvPr/>
        </p:nvSpPr>
        <p:spPr>
          <a:xfrm>
            <a:off x="4967582" y="1690811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1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5062832" y="2155857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TextBox 298"/>
          <p:cNvSpPr txBox="1"/>
          <p:nvPr/>
        </p:nvSpPr>
        <p:spPr>
          <a:xfrm>
            <a:off x="4967582" y="2155857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300" name="Group 299"/>
          <p:cNvGrpSpPr/>
          <p:nvPr/>
        </p:nvGrpSpPr>
        <p:grpSpPr>
          <a:xfrm>
            <a:off x="4987425" y="2720631"/>
            <a:ext cx="1619275" cy="126533"/>
            <a:chOff x="2163208" y="2961822"/>
            <a:chExt cx="1781582" cy="173398"/>
          </a:xfrm>
        </p:grpSpPr>
        <p:sp>
          <p:nvSpPr>
            <p:cNvPr id="301" name="Rectangle 300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TextBox 316"/>
          <p:cNvSpPr txBox="1"/>
          <p:nvPr/>
        </p:nvSpPr>
        <p:spPr>
          <a:xfrm>
            <a:off x="4942632" y="2847164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318" name="Rounded Rectangle 317"/>
          <p:cNvSpPr/>
          <p:nvPr/>
        </p:nvSpPr>
        <p:spPr>
          <a:xfrm>
            <a:off x="2142067" y="463346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ounded Rectangle 318"/>
          <p:cNvSpPr/>
          <p:nvPr/>
        </p:nvSpPr>
        <p:spPr>
          <a:xfrm>
            <a:off x="3469217" y="304596"/>
            <a:ext cx="232833" cy="22436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ounded Rectangle 319"/>
          <p:cNvSpPr/>
          <p:nvPr/>
        </p:nvSpPr>
        <p:spPr>
          <a:xfrm>
            <a:off x="2870200" y="622096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ounded Rectangle 320"/>
          <p:cNvSpPr/>
          <p:nvPr/>
        </p:nvSpPr>
        <p:spPr>
          <a:xfrm>
            <a:off x="2353733" y="846463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ounded Rectangle 321"/>
          <p:cNvSpPr/>
          <p:nvPr/>
        </p:nvSpPr>
        <p:spPr>
          <a:xfrm>
            <a:off x="2184400" y="1244396"/>
            <a:ext cx="232833" cy="2243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ounded Rectangle 322"/>
          <p:cNvSpPr/>
          <p:nvPr/>
        </p:nvSpPr>
        <p:spPr>
          <a:xfrm>
            <a:off x="2986616" y="1132212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ounded Rectangle 323"/>
          <p:cNvSpPr/>
          <p:nvPr/>
        </p:nvSpPr>
        <p:spPr>
          <a:xfrm>
            <a:off x="3702050" y="734279"/>
            <a:ext cx="232833" cy="224367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ounded Rectangle 324"/>
          <p:cNvSpPr/>
          <p:nvPr/>
        </p:nvSpPr>
        <p:spPr>
          <a:xfrm>
            <a:off x="3702050" y="1303663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TextBox 325"/>
          <p:cNvSpPr txBox="1"/>
          <p:nvPr/>
        </p:nvSpPr>
        <p:spPr>
          <a:xfrm>
            <a:off x="2184400" y="1792097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0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2279650" y="2257143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TextBox 327"/>
          <p:cNvSpPr txBox="1"/>
          <p:nvPr/>
        </p:nvSpPr>
        <p:spPr>
          <a:xfrm>
            <a:off x="2184400" y="2257143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329" name="Group 328"/>
          <p:cNvGrpSpPr/>
          <p:nvPr/>
        </p:nvGrpSpPr>
        <p:grpSpPr>
          <a:xfrm>
            <a:off x="2204243" y="2821917"/>
            <a:ext cx="1619275" cy="126533"/>
            <a:chOff x="2163208" y="2961822"/>
            <a:chExt cx="1781582" cy="173398"/>
          </a:xfrm>
        </p:grpSpPr>
        <p:sp>
          <p:nvSpPr>
            <p:cNvPr id="330" name="Rectangle 329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6" name="TextBox 345"/>
          <p:cNvSpPr txBox="1"/>
          <p:nvPr/>
        </p:nvSpPr>
        <p:spPr>
          <a:xfrm>
            <a:off x="2159450" y="2948450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347" name="Rounded Rectangle 346"/>
          <p:cNvSpPr/>
          <p:nvPr/>
        </p:nvSpPr>
        <p:spPr>
          <a:xfrm>
            <a:off x="4925249" y="3647784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ounded Rectangle 347"/>
          <p:cNvSpPr/>
          <p:nvPr/>
        </p:nvSpPr>
        <p:spPr>
          <a:xfrm>
            <a:off x="6252399" y="3489034"/>
            <a:ext cx="232833" cy="22436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ounded Rectangle 348"/>
          <p:cNvSpPr/>
          <p:nvPr/>
        </p:nvSpPr>
        <p:spPr>
          <a:xfrm>
            <a:off x="5653382" y="3806534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ounded Rectangle 349"/>
          <p:cNvSpPr/>
          <p:nvPr/>
        </p:nvSpPr>
        <p:spPr>
          <a:xfrm>
            <a:off x="5136915" y="4030901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ounded Rectangle 350"/>
          <p:cNvSpPr/>
          <p:nvPr/>
        </p:nvSpPr>
        <p:spPr>
          <a:xfrm>
            <a:off x="4967582" y="4428834"/>
            <a:ext cx="232833" cy="2243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ounded Rectangle 351"/>
          <p:cNvSpPr/>
          <p:nvPr/>
        </p:nvSpPr>
        <p:spPr>
          <a:xfrm>
            <a:off x="5769798" y="4316650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ounded Rectangle 352"/>
          <p:cNvSpPr/>
          <p:nvPr/>
        </p:nvSpPr>
        <p:spPr>
          <a:xfrm>
            <a:off x="6485232" y="3918717"/>
            <a:ext cx="232833" cy="224367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ounded Rectangle 353"/>
          <p:cNvSpPr/>
          <p:nvPr/>
        </p:nvSpPr>
        <p:spPr>
          <a:xfrm>
            <a:off x="6485232" y="4488101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TextBox 354"/>
          <p:cNvSpPr txBox="1"/>
          <p:nvPr/>
        </p:nvSpPr>
        <p:spPr>
          <a:xfrm>
            <a:off x="4967582" y="4976535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3</a:t>
            </a:r>
            <a:endParaRPr lang="en-US" dirty="0"/>
          </a:p>
        </p:txBody>
      </p:sp>
      <p:sp>
        <p:nvSpPr>
          <p:cNvPr id="356" name="Oval 355"/>
          <p:cNvSpPr/>
          <p:nvPr/>
        </p:nvSpPr>
        <p:spPr>
          <a:xfrm>
            <a:off x="5062832" y="5441581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TextBox 356"/>
          <p:cNvSpPr txBox="1"/>
          <p:nvPr/>
        </p:nvSpPr>
        <p:spPr>
          <a:xfrm>
            <a:off x="4967582" y="5441581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358" name="Group 357"/>
          <p:cNvGrpSpPr/>
          <p:nvPr/>
        </p:nvGrpSpPr>
        <p:grpSpPr>
          <a:xfrm>
            <a:off x="4987425" y="6006355"/>
            <a:ext cx="1619275" cy="126533"/>
            <a:chOff x="2163208" y="2961822"/>
            <a:chExt cx="1781582" cy="173398"/>
          </a:xfrm>
        </p:grpSpPr>
        <p:sp>
          <p:nvSpPr>
            <p:cNvPr id="359" name="Rectangle 358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rgbClr val="D7E4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5" name="TextBox 374"/>
          <p:cNvSpPr txBox="1"/>
          <p:nvPr/>
        </p:nvSpPr>
        <p:spPr>
          <a:xfrm>
            <a:off x="4942632" y="6132888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8166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Controlling 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applications, load patterns </a:t>
            </a:r>
            <a:r>
              <a:rPr lang="en-US" dirty="0" smtClean="0"/>
              <a:t>don’t </a:t>
            </a:r>
            <a:r>
              <a:rPr lang="en-US" dirty="0"/>
              <a:t>change much as computation progresses</a:t>
            </a:r>
          </a:p>
          <a:p>
            <a:pPr lvl="1"/>
            <a:r>
              <a:rPr lang="en-US" dirty="0" smtClean="0"/>
              <a:t>You</a:t>
            </a:r>
            <a:r>
              <a:rPr lang="en-US" dirty="0"/>
              <a:t>, the programmer, may want to control which </a:t>
            </a:r>
            <a:r>
              <a:rPr lang="en-US" dirty="0" err="1"/>
              <a:t>chare</a:t>
            </a:r>
            <a:r>
              <a:rPr lang="en-US" dirty="0"/>
              <a:t> lives on which processors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also true when load may evolve over time, but you want to control initial placement of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feature in Charm++ for this purpose is called Map Objects</a:t>
            </a:r>
          </a:p>
          <a:p>
            <a:pPr lvl="1"/>
            <a:r>
              <a:rPr lang="en-US" dirty="0" smtClean="0"/>
              <a:t>Sec</a:t>
            </a:r>
            <a:r>
              <a:rPr lang="en-US" dirty="0"/>
              <a:t>. 13.2.2 of the Charm++ manual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9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Avoids extra copy</a:t>
            </a:r>
          </a:p>
          <a:p>
            <a:r>
              <a:rPr lang="en-US" dirty="0"/>
              <a:t>Can be custom packed</a:t>
            </a:r>
          </a:p>
          <a:p>
            <a:r>
              <a:rPr lang="en-US" dirty="0"/>
              <a:t>Reusable</a:t>
            </a:r>
          </a:p>
          <a:p>
            <a:r>
              <a:rPr lang="en-US" dirty="0"/>
              <a:t>Useful for transfer of complex data structures</a:t>
            </a:r>
          </a:p>
          <a:p>
            <a:r>
              <a:rPr lang="en-US" dirty="0"/>
              <a:t>It provides explicit control for the application over allocation, reuse, and scope</a:t>
            </a:r>
          </a:p>
          <a:p>
            <a:r>
              <a:rPr lang="en-US" dirty="0"/>
              <a:t>Encapsulates variable size quantities</a:t>
            </a:r>
          </a:p>
          <a:p>
            <a:r>
              <a:rPr lang="en-US" dirty="0"/>
              <a:t>Execution order of messages in the queue can be prioritized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7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909976"/>
            <a:ext cx="8615360" cy="1779435"/>
          </a:xfrm>
        </p:spPr>
        <p:txBody>
          <a:bodyPr/>
          <a:lstStyle/>
          <a:p>
            <a:r>
              <a:rPr lang="en-US" dirty="0"/>
              <a:t>Like 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PE</a:t>
            </a:r>
          </a:p>
          <a:p>
            <a:r>
              <a:rPr lang="en-US" dirty="0"/>
              <a:t>Encapsulate processor local data</a:t>
            </a:r>
          </a:p>
          <a:p>
            <a:r>
              <a:rPr lang="en-US" dirty="0"/>
              <a:t>May access the local member as a regular C++ object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.ci file,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261865" y="2794000"/>
            <a:ext cx="8615360" cy="2644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group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ExampleGroup</a:t>
            </a:r>
            <a:r>
              <a:rPr lang="en-US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/ Interface specifications as for normal </a:t>
            </a:r>
            <a:r>
              <a:rPr lang="en-US" i="1" dirty="0" err="1">
                <a:latin typeface="Consolas"/>
                <a:cs typeface="Consolas"/>
              </a:rPr>
              <a:t>chares</a:t>
            </a:r>
            <a:r>
              <a:rPr lang="en-US" i="1" dirty="0">
                <a:latin typeface="Consolas"/>
                <a:cs typeface="Consolas"/>
              </a:rPr>
              <a:t> </a:t>
            </a:r>
            <a:endParaRPr lang="en-US" i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/ For instance, the constructor ...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dirty="0" err="1">
                <a:latin typeface="Consolas"/>
                <a:cs typeface="Consolas"/>
              </a:rPr>
              <a:t>ExampleGroup</a:t>
            </a:r>
            <a:r>
              <a:rPr lang="en-US" dirty="0">
                <a:latin typeface="Consolas"/>
                <a:cs typeface="Consolas"/>
              </a:rPr>
              <a:t>(parameters1);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/ ... and an entry method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b="1" dirty="0">
                <a:latin typeface="Consolas"/>
                <a:cs typeface="Consolas"/>
              </a:rPr>
              <a:t>void </a:t>
            </a:r>
            <a:r>
              <a:rPr lang="en-US" dirty="0" err="1">
                <a:latin typeface="Consolas"/>
                <a:cs typeface="Consolas"/>
              </a:rPr>
              <a:t>someEntryMethod</a:t>
            </a:r>
            <a:r>
              <a:rPr lang="en-US" dirty="0">
                <a:latin typeface="Consolas"/>
                <a:cs typeface="Consolas"/>
              </a:rPr>
              <a:t>(parameters2);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};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261865" y="5573059"/>
            <a:ext cx="8615360" cy="607197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smtClean="0"/>
              <a:t>difference </a:t>
            </a:r>
            <a:r>
              <a:rPr lang="en-US" dirty="0"/>
              <a:t>in .h and .C file definitions</a:t>
            </a:r>
          </a:p>
        </p:txBody>
      </p:sp>
    </p:spTree>
    <p:extLst>
      <p:ext uri="{BB962C8B-B14F-4D97-AF65-F5344CB8AC3E}">
        <p14:creationId xmlns:p14="http://schemas.microsoft.com/office/powerpoint/2010/main" val="232060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Node Groups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node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non-</a:t>
            </a:r>
            <a:r>
              <a:rPr lang="en-US" dirty="0" err="1"/>
              <a:t>smp</a:t>
            </a:r>
            <a:r>
              <a:rPr lang="en-US" dirty="0"/>
              <a:t> </a:t>
            </a:r>
            <a:r>
              <a:rPr lang="en-US" dirty="0" smtClean="0"/>
              <a:t>mode </a:t>
            </a:r>
            <a:r>
              <a:rPr lang="en-US" dirty="0"/>
              <a:t>groups and node groups are same </a:t>
            </a:r>
            <a:endParaRPr lang="en-US" dirty="0" smtClean="0"/>
          </a:p>
          <a:p>
            <a:r>
              <a:rPr lang="en-US" dirty="0" smtClean="0"/>
              <a:t>No difference </a:t>
            </a:r>
            <a:r>
              <a:rPr lang="en-US" dirty="0"/>
              <a:t>in .h and .C</a:t>
            </a:r>
          </a:p>
          <a:p>
            <a:r>
              <a:rPr lang="en-US" dirty="0"/>
              <a:t>Creation and usage same as others</a:t>
            </a:r>
          </a:p>
          <a:p>
            <a:r>
              <a:rPr lang="en-US" dirty="0"/>
              <a:t>An entry method on a node-group member may be executed on any PE of the node</a:t>
            </a:r>
          </a:p>
          <a:p>
            <a:r>
              <a:rPr lang="en-US" dirty="0"/>
              <a:t>Concurrent execution of two entry methods of a node-group member may happen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[exclusive] </a:t>
            </a:r>
            <a:r>
              <a:rPr lang="en-US" dirty="0"/>
              <a:t>for entry methods which are unsuitable for reentrance </a:t>
            </a:r>
            <a:r>
              <a:rPr lang="en-US" dirty="0" smtClean="0"/>
              <a:t>safety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261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Customizing Entry Method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executed using separate thread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thread has a stack, and may be suspended, for sync methods </a:t>
            </a:r>
            <a:r>
              <a:rPr lang="en-US" dirty="0" smtClean="0"/>
              <a:t>or futures</a:t>
            </a:r>
            <a:endParaRPr lang="en-US" dirty="0"/>
          </a:p>
          <a:p>
            <a:pPr lvl="1"/>
            <a:r>
              <a:rPr lang="en-US" dirty="0" smtClean="0"/>
              <a:t>to </a:t>
            </a:r>
            <a:r>
              <a:rPr lang="en-US" dirty="0"/>
              <a:t>set stacks size use +</a:t>
            </a:r>
            <a:r>
              <a:rPr lang="en-US" dirty="0" err="1"/>
              <a:t>stacksize</a:t>
            </a:r>
            <a:r>
              <a:rPr lang="en-US" dirty="0"/>
              <a:t> &lt; size in bytes &gt;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sync</a:t>
            </a:r>
            <a:r>
              <a:rPr lang="en-US" dirty="0" smtClean="0"/>
              <a:t> - </a:t>
            </a:r>
            <a:r>
              <a:rPr lang="en-US" dirty="0"/>
              <a:t>returns a value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inline</a:t>
            </a:r>
            <a:r>
              <a:rPr lang="en-US" dirty="0" smtClean="0"/>
              <a:t> entry </a:t>
            </a:r>
            <a:r>
              <a:rPr lang="en-US" dirty="0"/>
              <a:t>method invoked immediately if destination </a:t>
            </a:r>
            <a:r>
              <a:rPr lang="en-US" dirty="0" err="1"/>
              <a:t>chare</a:t>
            </a:r>
            <a:r>
              <a:rPr lang="en-US" dirty="0"/>
              <a:t> on same PE</a:t>
            </a:r>
          </a:p>
          <a:p>
            <a:pPr lvl="1"/>
            <a:r>
              <a:rPr lang="en-US" dirty="0" smtClean="0"/>
              <a:t>blocking </a:t>
            </a:r>
            <a:r>
              <a:rPr lang="en-US" dirty="0"/>
              <a:t>call</a:t>
            </a:r>
          </a:p>
          <a:p>
            <a:r>
              <a:rPr lang="en-US" dirty="0" err="1">
                <a:latin typeface="Lucida Console"/>
                <a:cs typeface="Lucida Console"/>
              </a:rPr>
              <a:t>reductiontarget</a:t>
            </a:r>
            <a:r>
              <a:rPr lang="en-US" dirty="0"/>
              <a:t> target of an array reduction</a:t>
            </a:r>
          </a:p>
          <a:p>
            <a:pPr lvl="1"/>
            <a:r>
              <a:rPr lang="en-US" dirty="0" smtClean="0"/>
              <a:t>Takes </a:t>
            </a:r>
            <a:r>
              <a:rPr lang="en-US" dirty="0"/>
              <a:t>parameter marshaled arguments </a:t>
            </a:r>
            <a:endParaRPr lang="en-US" dirty="0" smtClean="0"/>
          </a:p>
          <a:p>
            <a:r>
              <a:rPr lang="en-US" dirty="0" err="1" smtClean="0">
                <a:latin typeface="Lucida Console"/>
                <a:cs typeface="Lucida Console"/>
              </a:rPr>
              <a:t>notrace</a:t>
            </a:r>
            <a:r>
              <a:rPr lang="en-US" dirty="0" smtClean="0"/>
              <a:t> </a:t>
            </a:r>
            <a:r>
              <a:rPr lang="en-US" dirty="0"/>
              <a:t>not traced for projections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1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Customizing Entry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expedited</a:t>
            </a:r>
            <a:r>
              <a:rPr lang="en-US" dirty="0"/>
              <a:t> entry method skips the priority-based message queue in Charm++ runtime (for groups)</a:t>
            </a:r>
          </a:p>
          <a:p>
            <a:r>
              <a:rPr lang="en-US" dirty="0">
                <a:latin typeface="Lucida Console"/>
                <a:cs typeface="Lucida Console"/>
              </a:rPr>
              <a:t>immediate</a:t>
            </a:r>
            <a:r>
              <a:rPr lang="en-US" dirty="0"/>
              <a:t> - skips the message scheduling queue (for any </a:t>
            </a:r>
            <a:r>
              <a:rPr lang="en-US" dirty="0" err="1"/>
              <a:t>chare</a:t>
            </a:r>
            <a:r>
              <a:rPr lang="en-US" dirty="0"/>
              <a:t> array)</a:t>
            </a:r>
          </a:p>
          <a:p>
            <a:r>
              <a:rPr lang="en-US" dirty="0" err="1" smtClean="0">
                <a:latin typeface="Lucida Console"/>
                <a:cs typeface="Lucida Console"/>
              </a:rPr>
              <a:t>nokeep</a:t>
            </a:r>
            <a:r>
              <a:rPr lang="en-US" dirty="0" smtClean="0"/>
              <a:t> message </a:t>
            </a:r>
            <a:r>
              <a:rPr lang="en-US" dirty="0"/>
              <a:t>belongs to Charm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exclusive</a:t>
            </a:r>
            <a:r>
              <a:rPr lang="en-US" dirty="0" smtClean="0"/>
              <a:t> mutual </a:t>
            </a:r>
            <a:r>
              <a:rPr lang="en-US" dirty="0"/>
              <a:t>exclusion on execution of entry methods </a:t>
            </a:r>
            <a:r>
              <a:rPr lang="en-US" dirty="0" smtClean="0"/>
              <a:t>on node</a:t>
            </a:r>
            <a:r>
              <a:rPr lang="en-US" dirty="0"/>
              <a:t>-groups</a:t>
            </a:r>
          </a:p>
          <a:p>
            <a:r>
              <a:rPr lang="en-US" dirty="0">
                <a:latin typeface="Lucida Console"/>
                <a:cs typeface="Lucida Console"/>
              </a:rPr>
              <a:t>python</a:t>
            </a:r>
            <a:r>
              <a:rPr lang="en-US" dirty="0"/>
              <a:t> can be called from python scripts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7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1680046"/>
            <a:ext cx="8615360" cy="2521556"/>
          </a:xfrm>
        </p:spPr>
        <p:txBody>
          <a:bodyPr>
            <a:normAutofit/>
          </a:bodyPr>
          <a:lstStyle/>
          <a:p>
            <a:r>
              <a:rPr lang="en-US" dirty="0"/>
              <a:t>It is often convenient to define </a:t>
            </a:r>
            <a:r>
              <a:rPr lang="en-US" dirty="0" err="1"/>
              <a:t>subcollections</a:t>
            </a:r>
            <a:r>
              <a:rPr lang="en-US" dirty="0"/>
              <a:t> of elements within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Example</a:t>
            </a:r>
            <a:r>
              <a:rPr lang="en-US" dirty="0"/>
              <a:t>: rows or columns of a 2D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may wish to perform collective operations on the </a:t>
            </a:r>
            <a:r>
              <a:rPr lang="en-US" dirty="0" err="1" smtClean="0"/>
              <a:t>subcollection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(e.g. broadcast, reduction)</a:t>
            </a:r>
          </a:p>
          <a:p>
            <a:r>
              <a:rPr lang="en-US" dirty="0" smtClean="0"/>
              <a:t>Sections </a:t>
            </a:r>
            <a:r>
              <a:rPr lang="en-US" dirty="0"/>
              <a:t>are the standard </a:t>
            </a:r>
            <a:r>
              <a:rPr lang="en-US" dirty="0" err="1"/>
              <a:t>subcollection</a:t>
            </a:r>
            <a:r>
              <a:rPr lang="en-US" dirty="0"/>
              <a:t> construct in Charm++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261865" y="4304355"/>
            <a:ext cx="8615360" cy="89520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err="1" smtClean="0">
                <a:latin typeface="Consolas"/>
                <a:cs typeface="Consolas"/>
              </a:rPr>
              <a:t>CProxySection</a:t>
            </a:r>
            <a:r>
              <a:rPr lang="en-US" sz="1600" dirty="0" err="1">
                <a:latin typeface="Consolas"/>
                <a:cs typeface="Consolas"/>
              </a:rPr>
              <a:t>_</a:t>
            </a:r>
            <a:r>
              <a:rPr lang="en-US" sz="1600" dirty="0" err="1" smtClean="0">
                <a:latin typeface="Consolas"/>
                <a:cs typeface="Consolas"/>
              </a:rPr>
              <a:t>Hello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proxy =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</a:t>
            </a:r>
            <a:r>
              <a:rPr lang="en-US" sz="1600" dirty="0" err="1" smtClean="0">
                <a:latin typeface="Consolas"/>
                <a:cs typeface="Consolas"/>
              </a:rPr>
              <a:t>CProxySection</a:t>
            </a:r>
            <a:r>
              <a:rPr lang="en-US" sz="1600" dirty="0" err="1">
                <a:latin typeface="Consolas"/>
                <a:cs typeface="Consolas"/>
              </a:rPr>
              <a:t>_</a:t>
            </a:r>
            <a:r>
              <a:rPr lang="en-US" sz="1600" dirty="0" err="1" smtClean="0">
                <a:latin typeface="Consolas"/>
                <a:cs typeface="Consolas"/>
              </a:rPr>
              <a:t>Hello</a:t>
            </a:r>
            <a:r>
              <a:rPr lang="en-US" sz="1600" dirty="0">
                <a:latin typeface="Consolas"/>
                <a:cs typeface="Consolas"/>
              </a:rPr>
              <a:t>::</a:t>
            </a:r>
            <a:r>
              <a:rPr lang="en-US" sz="1600" dirty="0" err="1">
                <a:latin typeface="Consolas"/>
                <a:cs typeface="Consolas"/>
              </a:rPr>
              <a:t>ckNew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helloArrayID</a:t>
            </a:r>
            <a:r>
              <a:rPr lang="en-US" sz="1600" dirty="0">
                <a:latin typeface="Consolas"/>
                <a:cs typeface="Consolas"/>
              </a:rPr>
              <a:t>, 0, 9, 1, 0, 19, 2, 0, 29, 2);</a:t>
            </a:r>
          </a:p>
        </p:txBody>
      </p:sp>
    </p:spTree>
    <p:extLst>
      <p:ext uri="{BB962C8B-B14F-4D97-AF65-F5344CB8AC3E}">
        <p14:creationId xmlns:p14="http://schemas.microsoft.com/office/powerpoint/2010/main" val="365062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Lucida Console"/>
                <a:cs typeface="Lucida Console"/>
              </a:rPr>
              <a:t>sync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1846058"/>
          </a:xfrm>
        </p:spPr>
        <p:txBody>
          <a:bodyPr>
            <a:normAutofit/>
          </a:bodyPr>
          <a:lstStyle/>
          <a:p>
            <a:pPr marL="277813" indent="-182563"/>
            <a:r>
              <a:rPr lang="en-US" dirty="0"/>
              <a:t>Synchronous as opposed to asynchronous</a:t>
            </a:r>
          </a:p>
          <a:p>
            <a:pPr marL="277813" indent="-182563"/>
            <a:r>
              <a:rPr lang="en-US" dirty="0"/>
              <a:t>They return a value - always a </a:t>
            </a:r>
            <a:r>
              <a:rPr lang="en-US" dirty="0">
                <a:latin typeface="Lucida Console"/>
                <a:cs typeface="Lucida Console"/>
              </a:rPr>
              <a:t>message</a:t>
            </a:r>
            <a:r>
              <a:rPr lang="en-US" dirty="0"/>
              <a:t> type </a:t>
            </a:r>
            <a:endParaRPr lang="en-US" dirty="0" smtClean="0"/>
          </a:p>
          <a:p>
            <a:pPr marL="277813" indent="-182563"/>
            <a:r>
              <a:rPr lang="en-US" dirty="0" smtClean="0"/>
              <a:t>Other </a:t>
            </a:r>
            <a:r>
              <a:rPr lang="en-US" dirty="0"/>
              <a:t>than that, just like any other entry method:</a:t>
            </a:r>
          </a:p>
          <a:p>
            <a:pPr marL="0" indent="0">
              <a:buNone/>
            </a:pPr>
            <a:r>
              <a:rPr lang="en-US" dirty="0"/>
              <a:t>In the interface file: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263779" y="2792747"/>
            <a:ext cx="8615360" cy="55746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entry</a:t>
            </a:r>
            <a:r>
              <a:rPr lang="en-US" dirty="0">
                <a:latin typeface="Consolas"/>
                <a:cs typeface="Consolas"/>
              </a:rPr>
              <a:t> [</a:t>
            </a:r>
            <a:r>
              <a:rPr lang="en-US" b="1" dirty="0">
                <a:latin typeface="Consolas"/>
                <a:cs typeface="Consolas"/>
              </a:rPr>
              <a:t>sync</a:t>
            </a:r>
            <a:r>
              <a:rPr lang="en-US" dirty="0">
                <a:latin typeface="Consolas"/>
                <a:cs typeface="Consolas"/>
              </a:rPr>
              <a:t>] </a:t>
            </a:r>
            <a:r>
              <a:rPr lang="en-US" dirty="0" err="1">
                <a:latin typeface="Consolas"/>
                <a:cs typeface="Consolas"/>
              </a:rPr>
              <a:t>MsgData</a:t>
            </a:r>
            <a:r>
              <a:rPr lang="en-US" dirty="0">
                <a:latin typeface="Consolas"/>
                <a:cs typeface="Consolas"/>
              </a:rPr>
              <a:t> ∗ f(</a:t>
            </a:r>
            <a:r>
              <a:rPr lang="en-US" b="1" dirty="0">
                <a:latin typeface="Consolas"/>
                <a:cs typeface="Consolas"/>
              </a:rPr>
              <a:t>double</a:t>
            </a:r>
            <a:r>
              <a:rPr lang="en-US" dirty="0">
                <a:latin typeface="Consolas"/>
                <a:cs typeface="Consolas"/>
              </a:rPr>
              <a:t> A[2∗m], 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m 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261865" y="3583427"/>
            <a:ext cx="8615360" cy="5371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the C++ file: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279205" y="4120542"/>
            <a:ext cx="8615360" cy="218861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MsgData</a:t>
            </a:r>
            <a:r>
              <a:rPr lang="en-US" dirty="0">
                <a:latin typeface="Consolas"/>
                <a:cs typeface="Consolas"/>
              </a:rPr>
              <a:t> ∗f(</a:t>
            </a:r>
            <a:r>
              <a:rPr lang="en-US" b="1" dirty="0">
                <a:latin typeface="Consolas"/>
                <a:cs typeface="Consolas"/>
              </a:rPr>
              <a:t>double</a:t>
            </a:r>
            <a:r>
              <a:rPr lang="en-US" dirty="0">
                <a:latin typeface="Consolas"/>
                <a:cs typeface="Consolas"/>
              </a:rPr>
              <a:t> X[], 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size)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.</a:t>
            </a:r>
            <a:r>
              <a:rPr lang="en-US" dirty="0">
                <a:latin typeface="Consolas"/>
                <a:cs typeface="Consolas"/>
              </a:rPr>
              <a:t>..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m </a:t>
            </a:r>
            <a:r>
              <a:rPr lang="en-US" dirty="0">
                <a:latin typeface="Consolas"/>
                <a:cs typeface="Consolas"/>
              </a:rPr>
              <a:t>= </a:t>
            </a:r>
            <a:r>
              <a:rPr lang="en-US" b="1" dirty="0">
                <a:latin typeface="Consolas"/>
                <a:cs typeface="Consolas"/>
              </a:rPr>
              <a:t>new </a:t>
            </a:r>
            <a:r>
              <a:rPr lang="en-US" dirty="0" err="1">
                <a:latin typeface="Consolas"/>
                <a:cs typeface="Consolas"/>
              </a:rPr>
              <a:t>MsgData</a:t>
            </a:r>
            <a:r>
              <a:rPr lang="en-US" dirty="0">
                <a:latin typeface="Consolas"/>
                <a:cs typeface="Consolas"/>
              </a:rPr>
              <a:t>(..);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.</a:t>
            </a:r>
            <a:r>
              <a:rPr lang="en-US" dirty="0">
                <a:latin typeface="Consolas"/>
                <a:cs typeface="Consolas"/>
              </a:rPr>
              <a:t>..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return </a:t>
            </a:r>
            <a:r>
              <a:rPr lang="en-US" dirty="0">
                <a:latin typeface="Consolas"/>
                <a:cs typeface="Consolas"/>
              </a:rPr>
              <a:t>m;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2140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Threaded methods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method that calls a sync method must be able to suspend:</a:t>
            </a:r>
          </a:p>
          <a:p>
            <a:pPr lvl="1"/>
            <a:r>
              <a:rPr lang="en-US" dirty="0" smtClean="0"/>
              <a:t>Needs </a:t>
            </a:r>
            <a:r>
              <a:rPr lang="en-US" dirty="0"/>
              <a:t>to be declared as a </a:t>
            </a:r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method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threaded method of a </a:t>
            </a:r>
            <a:r>
              <a:rPr lang="en-US" dirty="0" err="1"/>
              <a:t>chare</a:t>
            </a:r>
            <a:r>
              <a:rPr lang="en-US" dirty="0"/>
              <a:t> C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suspend, without blocking the processor</a:t>
            </a:r>
          </a:p>
          <a:p>
            <a:pPr lvl="2"/>
            <a:r>
              <a:rPr lang="en-US" dirty="0" smtClean="0"/>
              <a:t>Other </a:t>
            </a:r>
            <a:r>
              <a:rPr lang="en-US" dirty="0" err="1"/>
              <a:t>chares</a:t>
            </a:r>
            <a:r>
              <a:rPr lang="en-US" dirty="0"/>
              <a:t> can then be executed</a:t>
            </a:r>
          </a:p>
          <a:p>
            <a:pPr lvl="2"/>
            <a:r>
              <a:rPr lang="en-US" dirty="0" smtClean="0"/>
              <a:t>Even </a:t>
            </a:r>
            <a:r>
              <a:rPr lang="en-US" dirty="0"/>
              <a:t>other methods of </a:t>
            </a:r>
            <a:r>
              <a:rPr lang="en-US" dirty="0" err="1"/>
              <a:t>chare</a:t>
            </a:r>
            <a:r>
              <a:rPr lang="en-US" dirty="0"/>
              <a:t> C can be executed</a:t>
            </a:r>
          </a:p>
          <a:p>
            <a:r>
              <a:rPr lang="en-US" dirty="0"/>
              <a:t>Low level thread operations for advanced users: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CthThread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CthSelf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CthAwaken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CthThread</a:t>
            </a:r>
            <a:r>
              <a:rPr lang="en-US" dirty="0">
                <a:latin typeface="Consolas"/>
                <a:cs typeface="Consolas"/>
              </a:rPr>
              <a:t> t) 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CthYield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CthSuspend</a:t>
            </a:r>
            <a:r>
              <a:rPr lang="en-US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46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Customized Load Balancers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1229391"/>
            <a:ext cx="8615359" cy="40965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Statistics collected by Charm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261865" y="1639049"/>
            <a:ext cx="8615359" cy="327858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 smtClean="0">
                <a:latin typeface="Consolas"/>
                <a:cs typeface="Consolas"/>
              </a:rPr>
              <a:t>struct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LDStats</a:t>
            </a:r>
            <a:r>
              <a:rPr lang="en-US" dirty="0">
                <a:latin typeface="Consolas"/>
                <a:cs typeface="Consolas"/>
              </a:rPr>
              <a:t> { </a:t>
            </a:r>
            <a:r>
              <a:rPr lang="en-US" i="1" dirty="0">
                <a:latin typeface="Consolas"/>
                <a:cs typeface="Consolas"/>
              </a:rPr>
              <a:t>// load balancing database </a:t>
            </a:r>
            <a:endParaRPr lang="en-US" i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ProcStats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∗</a:t>
            </a:r>
            <a:r>
              <a:rPr lang="en-US" dirty="0" err="1">
                <a:latin typeface="Consolas"/>
                <a:cs typeface="Consolas"/>
              </a:rPr>
              <a:t>procs</a:t>
            </a:r>
            <a:r>
              <a:rPr lang="en-US" dirty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//statistics of PEs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count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n_objs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n_migrateobjs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LDObjData</a:t>
            </a:r>
            <a:r>
              <a:rPr lang="en-US" dirty="0">
                <a:latin typeface="Consolas"/>
                <a:cs typeface="Consolas"/>
              </a:rPr>
              <a:t>∗ </a:t>
            </a:r>
            <a:r>
              <a:rPr lang="en-US" dirty="0" err="1">
                <a:latin typeface="Consolas"/>
                <a:cs typeface="Consolas"/>
              </a:rPr>
              <a:t>objData</a:t>
            </a:r>
            <a:r>
              <a:rPr lang="en-US" dirty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//info regarding </a:t>
            </a:r>
            <a:r>
              <a:rPr lang="en-US" i="1" dirty="0" err="1">
                <a:latin typeface="Consolas"/>
                <a:cs typeface="Consolas"/>
              </a:rPr>
              <a:t>chares</a:t>
            </a:r>
            <a:endParaRPr lang="en-US" i="1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n_comm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LDCommData</a:t>
            </a:r>
            <a:r>
              <a:rPr lang="en-US" dirty="0">
                <a:latin typeface="Consolas"/>
                <a:cs typeface="Consolas"/>
              </a:rPr>
              <a:t>∗ </a:t>
            </a:r>
            <a:r>
              <a:rPr lang="en-US" dirty="0" err="1">
                <a:latin typeface="Consolas"/>
                <a:cs typeface="Consolas"/>
              </a:rPr>
              <a:t>commData</a:t>
            </a:r>
            <a:r>
              <a:rPr lang="en-US" dirty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//communication information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∗</a:t>
            </a:r>
            <a:r>
              <a:rPr lang="en-US" dirty="0" err="1" smtClean="0">
                <a:latin typeface="Consolas"/>
                <a:cs typeface="Consolas"/>
              </a:rPr>
              <a:t>from_proc</a:t>
            </a:r>
            <a:r>
              <a:rPr lang="en-US" dirty="0">
                <a:latin typeface="Consolas"/>
                <a:cs typeface="Consolas"/>
              </a:rPr>
              <a:t>, ∗</a:t>
            </a:r>
            <a:r>
              <a:rPr lang="en-US" dirty="0" err="1" smtClean="0">
                <a:latin typeface="Consolas"/>
                <a:cs typeface="Consolas"/>
              </a:rPr>
              <a:t>to_proc</a:t>
            </a:r>
            <a:r>
              <a:rPr lang="en-US" dirty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//residence </a:t>
            </a:r>
            <a:r>
              <a:rPr lang="en-US" i="1" dirty="0" smtClean="0">
                <a:latin typeface="Consolas"/>
                <a:cs typeface="Consolas"/>
              </a:rPr>
              <a:t>of </a:t>
            </a:r>
            <a:r>
              <a:rPr lang="en-US" dirty="0" err="1" smtClean="0">
                <a:latin typeface="Consolas"/>
                <a:cs typeface="Consolas"/>
              </a:rPr>
              <a:t>chares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261865" y="4935360"/>
            <a:ext cx="8615359" cy="11366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LDStats</a:t>
            </a:r>
            <a:r>
              <a:rPr lang="en-US" dirty="0"/>
              <a:t>, </a:t>
            </a:r>
            <a:r>
              <a:rPr lang="en-US" dirty="0" err="1"/>
              <a:t>ProcArray</a:t>
            </a:r>
            <a:r>
              <a:rPr lang="en-US" dirty="0"/>
              <a:t> and </a:t>
            </a:r>
            <a:r>
              <a:rPr lang="en-US" dirty="0" err="1"/>
              <a:t>ObjGraph</a:t>
            </a:r>
            <a:r>
              <a:rPr lang="en-US" dirty="0"/>
              <a:t> for processor load and communication statistics</a:t>
            </a:r>
          </a:p>
          <a:p>
            <a:r>
              <a:rPr lang="en-US" i="1" dirty="0"/>
              <a:t>work</a:t>
            </a:r>
            <a:r>
              <a:rPr lang="en-US" dirty="0"/>
              <a:t> is the function invoked by Charm RTS to perform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2947987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59817" y="3355279"/>
            <a:ext cx="2556934" cy="30120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6251" y="3355279"/>
            <a:ext cx="2561166" cy="30120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59817" y="133443"/>
            <a:ext cx="2556934" cy="30162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46251" y="165462"/>
            <a:ext cx="2561166" cy="301625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274876" y="3634826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003009" y="3793576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86542" y="4017943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119425" y="4303692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834859" y="3905759"/>
            <a:ext cx="232833" cy="224367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317209" y="4963577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2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412459" y="5428623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17209" y="5428623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337052" y="5993397"/>
            <a:ext cx="1619275" cy="126533"/>
            <a:chOff x="2163208" y="2961822"/>
            <a:chExt cx="1781582" cy="173398"/>
          </a:xfrm>
        </p:grpSpPr>
        <p:sp>
          <p:nvSpPr>
            <p:cNvPr id="21" name="Rectangle 20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292259" y="6119930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38" name="Rounded Rectangle 37"/>
          <p:cNvSpPr/>
          <p:nvPr/>
        </p:nvSpPr>
        <p:spPr>
          <a:xfrm>
            <a:off x="4951167" y="349102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679300" y="507852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4993500" y="1130152"/>
            <a:ext cx="232833" cy="2243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5795716" y="1017968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2317209" y="190352"/>
            <a:ext cx="4426774" cy="4509158"/>
            <a:chOff x="2291291" y="384722"/>
            <a:chExt cx="4426774" cy="4509158"/>
          </a:xfrm>
        </p:grpSpPr>
        <p:sp>
          <p:nvSpPr>
            <p:cNvPr id="43" name="Rounded Rectangle 42"/>
            <p:cNvSpPr/>
            <p:nvPr/>
          </p:nvSpPr>
          <p:spPr>
            <a:xfrm>
              <a:off x="3576108" y="3670446"/>
              <a:ext cx="232833" cy="224367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2291291" y="4610246"/>
              <a:ext cx="232833" cy="22436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3808941" y="4669513"/>
              <a:ext cx="232833" cy="224367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6252399" y="384722"/>
              <a:ext cx="232833" cy="224367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5136915" y="926589"/>
              <a:ext cx="232833" cy="224367"/>
            </a:xfrm>
            <a:prstGeom prst="roundRect">
              <a:avLst/>
            </a:prstGeom>
            <a:solidFill>
              <a:srgbClr val="FF008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6485232" y="814405"/>
              <a:ext cx="232833" cy="224367"/>
            </a:xfrm>
            <a:prstGeom prst="roundRect">
              <a:avLst/>
            </a:prstGeom>
            <a:solidFill>
              <a:srgbClr val="FF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379651" y="256249"/>
            <a:ext cx="4305672" cy="4396975"/>
            <a:chOff x="2291291" y="384723"/>
            <a:chExt cx="4305672" cy="4396975"/>
          </a:xfrm>
        </p:grpSpPr>
        <p:sp>
          <p:nvSpPr>
            <p:cNvPr id="50" name="Rounded Rectangle 49"/>
            <p:cNvSpPr/>
            <p:nvPr/>
          </p:nvSpPr>
          <p:spPr>
            <a:xfrm>
              <a:off x="3576108" y="3670447"/>
              <a:ext cx="111731" cy="11218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291291" y="4610247"/>
              <a:ext cx="111731" cy="11218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808941" y="4669514"/>
              <a:ext cx="111731" cy="112184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252399" y="384723"/>
              <a:ext cx="111731" cy="11218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5136915" y="926590"/>
              <a:ext cx="111731" cy="112184"/>
            </a:xfrm>
            <a:prstGeom prst="roundRect">
              <a:avLst/>
            </a:prstGeom>
            <a:solidFill>
              <a:srgbClr val="FF008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6485232" y="814406"/>
              <a:ext cx="111731" cy="112184"/>
            </a:xfrm>
            <a:prstGeom prst="roundRect">
              <a:avLst/>
            </a:prstGeom>
            <a:solidFill>
              <a:srgbClr val="FF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ed Rectangle 55"/>
          <p:cNvSpPr/>
          <p:nvPr/>
        </p:nvSpPr>
        <p:spPr>
          <a:xfrm>
            <a:off x="6511150" y="1189419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993500" y="1677853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1</a:t>
            </a:r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5088750" y="2142899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993500" y="2142899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5013343" y="2707673"/>
            <a:ext cx="1619275" cy="126533"/>
            <a:chOff x="2163208" y="2961822"/>
            <a:chExt cx="1781582" cy="173398"/>
          </a:xfrm>
        </p:grpSpPr>
        <p:sp>
          <p:nvSpPr>
            <p:cNvPr id="61" name="Rectangle 60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4968550" y="2834206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78" name="Rounded Rectangle 77"/>
          <p:cNvSpPr/>
          <p:nvPr/>
        </p:nvSpPr>
        <p:spPr>
          <a:xfrm>
            <a:off x="2167985" y="450388"/>
            <a:ext cx="347186" cy="336551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3495135" y="291638"/>
            <a:ext cx="232833" cy="22436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2896118" y="609138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2379651" y="833505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2210318" y="1231438"/>
            <a:ext cx="347186" cy="33655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/>
          <p:cNvSpPr/>
          <p:nvPr/>
        </p:nvSpPr>
        <p:spPr>
          <a:xfrm>
            <a:off x="3012534" y="1119254"/>
            <a:ext cx="347186" cy="33655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3727968" y="721321"/>
            <a:ext cx="347186" cy="336551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3727968" y="1290705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2210318" y="1779139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0</a:t>
            </a:r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2305568" y="2244185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210318" y="2244185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2230161" y="2808959"/>
            <a:ext cx="1619275" cy="126533"/>
            <a:chOff x="2163208" y="2961822"/>
            <a:chExt cx="1781582" cy="173398"/>
          </a:xfrm>
        </p:grpSpPr>
        <p:sp>
          <p:nvSpPr>
            <p:cNvPr id="90" name="Rectangle 89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2185368" y="2935492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107" name="Rounded Rectangle 106"/>
          <p:cNvSpPr/>
          <p:nvPr/>
        </p:nvSpPr>
        <p:spPr>
          <a:xfrm>
            <a:off x="4951167" y="3634826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6278317" y="3476076"/>
            <a:ext cx="232833" cy="22436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/>
          <p:cNvSpPr/>
          <p:nvPr/>
        </p:nvSpPr>
        <p:spPr>
          <a:xfrm>
            <a:off x="5679300" y="3793576"/>
            <a:ext cx="347186" cy="33655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/>
          <p:cNvSpPr/>
          <p:nvPr/>
        </p:nvSpPr>
        <p:spPr>
          <a:xfrm>
            <a:off x="5162833" y="4017943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/>
          <p:cNvSpPr/>
          <p:nvPr/>
        </p:nvSpPr>
        <p:spPr>
          <a:xfrm>
            <a:off x="4993500" y="4415876"/>
            <a:ext cx="232833" cy="2243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5795716" y="4303692"/>
            <a:ext cx="347186" cy="33655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/>
          <p:cNvSpPr/>
          <p:nvPr/>
        </p:nvSpPr>
        <p:spPr>
          <a:xfrm>
            <a:off x="6511150" y="3905759"/>
            <a:ext cx="347186" cy="336551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/>
          <p:cNvSpPr/>
          <p:nvPr/>
        </p:nvSpPr>
        <p:spPr>
          <a:xfrm>
            <a:off x="6511150" y="4475143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4993500" y="4963577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3</a:t>
            </a:r>
            <a:endParaRPr lang="en-US" dirty="0"/>
          </a:p>
        </p:txBody>
      </p:sp>
      <p:sp>
        <p:nvSpPr>
          <p:cNvPr id="116" name="Oval 115"/>
          <p:cNvSpPr/>
          <p:nvPr/>
        </p:nvSpPr>
        <p:spPr>
          <a:xfrm>
            <a:off x="5088750" y="5428623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993500" y="5428623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5013343" y="5993397"/>
            <a:ext cx="1619275" cy="126533"/>
            <a:chOff x="2163208" y="2961822"/>
            <a:chExt cx="1781582" cy="173398"/>
          </a:xfrm>
        </p:grpSpPr>
        <p:sp>
          <p:nvSpPr>
            <p:cNvPr id="119" name="Rectangle 118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rgbClr val="D7E4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4968550" y="6119930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2938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2" grpId="0" animBg="1"/>
      <p:bldP spid="83" grpId="0" animBg="1"/>
      <p:bldP spid="84" grpId="0" animBg="1"/>
      <p:bldP spid="109" grpId="0" animBg="1"/>
      <p:bldP spid="112" grpId="0" animBg="1"/>
      <p:bldP spid="113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Charm++ is a production-ready parallel programming system </a:t>
            </a:r>
            <a:endParaRPr lang="en-US" dirty="0" smtClean="0"/>
          </a:p>
          <a:p>
            <a:r>
              <a:rPr lang="en-US" dirty="0" smtClean="0"/>
              <a:t>Program </a:t>
            </a:r>
            <a:r>
              <a:rPr lang="en-US" dirty="0"/>
              <a:t>mostly in C++</a:t>
            </a:r>
          </a:p>
          <a:p>
            <a:r>
              <a:rPr lang="en-US" dirty="0"/>
              <a:t>Very powerful runtime system</a:t>
            </a:r>
          </a:p>
          <a:p>
            <a:pPr lvl="1"/>
            <a:r>
              <a:rPr lang="en-US" dirty="0" smtClean="0"/>
              <a:t>Dynamic </a:t>
            </a:r>
            <a:r>
              <a:rPr lang="en-US" dirty="0"/>
              <a:t>load balancing</a:t>
            </a:r>
          </a:p>
          <a:p>
            <a:pPr lvl="1"/>
            <a:r>
              <a:rPr lang="en-US" dirty="0" smtClean="0"/>
              <a:t>Automatic </a:t>
            </a:r>
            <a:r>
              <a:rPr lang="en-US" dirty="0"/>
              <a:t>overlap of computation and communication </a:t>
            </a:r>
            <a:endParaRPr lang="en-US" dirty="0" smtClean="0"/>
          </a:p>
          <a:p>
            <a:pPr lvl="1"/>
            <a:r>
              <a:rPr lang="en-US" dirty="0" smtClean="0"/>
              <a:t>Fault </a:t>
            </a:r>
            <a:r>
              <a:rPr lang="en-US" dirty="0"/>
              <a:t>tolerance built in</a:t>
            </a:r>
          </a:p>
          <a:p>
            <a:r>
              <a:rPr lang="en-US" dirty="0"/>
              <a:t>Topics we did not cover:</a:t>
            </a:r>
          </a:p>
          <a:p>
            <a:pPr lvl="1"/>
            <a:r>
              <a:rPr lang="en-US" dirty="0" smtClean="0"/>
              <a:t>Many different </a:t>
            </a:r>
            <a:r>
              <a:rPr lang="en-US" dirty="0"/>
              <a:t>types of load balancers </a:t>
            </a:r>
            <a:endParaRPr lang="en-US" dirty="0" smtClean="0"/>
          </a:p>
          <a:p>
            <a:pPr lvl="1"/>
            <a:r>
              <a:rPr lang="en-US" dirty="0" smtClean="0"/>
              <a:t>Threaded </a:t>
            </a:r>
            <a:r>
              <a:rPr lang="en-US" dirty="0"/>
              <a:t>methods in detail</a:t>
            </a:r>
          </a:p>
          <a:p>
            <a:pPr lvl="1"/>
            <a:r>
              <a:rPr lang="en-US" dirty="0" smtClean="0"/>
              <a:t>Futures</a:t>
            </a:r>
            <a:endParaRPr lang="en-US" dirty="0"/>
          </a:p>
          <a:p>
            <a:pPr lvl="1"/>
            <a:r>
              <a:rPr lang="en-US" dirty="0" smtClean="0"/>
              <a:t>Accelerator </a:t>
            </a:r>
            <a:r>
              <a:rPr lang="en-US" dirty="0"/>
              <a:t>support</a:t>
            </a:r>
          </a:p>
          <a:p>
            <a:pPr lvl="1"/>
            <a:r>
              <a:rPr lang="en-US" dirty="0" smtClean="0"/>
              <a:t>Topology </a:t>
            </a:r>
            <a:r>
              <a:rPr lang="en-US" dirty="0"/>
              <a:t>aware communication strategies</a:t>
            </a:r>
          </a:p>
          <a:p>
            <a:r>
              <a:rPr lang="en-US" dirty="0"/>
              <a:t>More information on </a:t>
            </a:r>
            <a:r>
              <a:rPr lang="en-US" dirty="0">
                <a:latin typeface="Consolas"/>
                <a:cs typeface="Consolas"/>
              </a:rPr>
              <a:t>http://</a:t>
            </a:r>
            <a:r>
              <a:rPr lang="en-US" dirty="0" err="1">
                <a:latin typeface="Consolas"/>
                <a:cs typeface="Consolas"/>
              </a:rPr>
              <a:t>charm.cs.illinois.edu</a:t>
            </a:r>
            <a:r>
              <a:rPr lang="en-US" dirty="0">
                <a:latin typeface="Consolas"/>
                <a:cs typeface="Consolas"/>
              </a:rPr>
              <a:t>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179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24612" y="3355279"/>
            <a:ext cx="2556934" cy="30120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11046" y="3355279"/>
            <a:ext cx="2561166" cy="30120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24612" y="133443"/>
            <a:ext cx="2556934" cy="30162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11046" y="165462"/>
            <a:ext cx="2561166" cy="301625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339671" y="3634826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067804" y="3793576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551337" y="4017943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184220" y="4303692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899654" y="3905759"/>
            <a:ext cx="232833" cy="224367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382004" y="4963577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2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477254" y="5428623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82004" y="5428623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401852" y="5993397"/>
            <a:ext cx="1619270" cy="126533"/>
            <a:chOff x="2163208" y="2961822"/>
            <a:chExt cx="1781573" cy="173398"/>
          </a:xfrm>
        </p:grpSpPr>
        <p:sp>
          <p:nvSpPr>
            <p:cNvPr id="21" name="Rectangle 20"/>
            <p:cNvSpPr/>
            <p:nvPr/>
          </p:nvSpPr>
          <p:spPr>
            <a:xfrm>
              <a:off x="2189302" y="2961822"/>
              <a:ext cx="1755479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826198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707615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89033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470450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50014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231431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128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426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7568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75710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63851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2361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0534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2849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357054" y="6119930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38" name="Rounded Rectangle 37"/>
          <p:cNvSpPr/>
          <p:nvPr/>
        </p:nvSpPr>
        <p:spPr>
          <a:xfrm>
            <a:off x="5015962" y="349102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744095" y="507852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058295" y="1130152"/>
            <a:ext cx="232833" cy="2243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5860511" y="1017968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3729263" y="3541973"/>
            <a:ext cx="111731" cy="11218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2444446" y="4481773"/>
            <a:ext cx="111731" cy="11218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6405554" y="256249"/>
            <a:ext cx="111731" cy="11218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5290070" y="798116"/>
            <a:ext cx="111731" cy="112184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6638387" y="685932"/>
            <a:ext cx="111731" cy="112184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6575945" y="1189419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058295" y="1677853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1</a:t>
            </a:r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5153545" y="2142899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058295" y="2142899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5078143" y="2707673"/>
            <a:ext cx="1619270" cy="126533"/>
            <a:chOff x="2163208" y="2961822"/>
            <a:chExt cx="1781573" cy="173398"/>
          </a:xfrm>
        </p:grpSpPr>
        <p:sp>
          <p:nvSpPr>
            <p:cNvPr id="52" name="Rectangle 51"/>
            <p:cNvSpPr/>
            <p:nvPr/>
          </p:nvSpPr>
          <p:spPr>
            <a:xfrm>
              <a:off x="2189302" y="2961822"/>
              <a:ext cx="1755479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826198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707615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589033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470450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350014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231431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1128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9426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87568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75710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63851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52361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40534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2849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033345" y="2834206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69" name="Rounded Rectangle 68"/>
          <p:cNvSpPr/>
          <p:nvPr/>
        </p:nvSpPr>
        <p:spPr>
          <a:xfrm>
            <a:off x="3559930" y="291638"/>
            <a:ext cx="232833" cy="22436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2960913" y="609138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2444446" y="833505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3077329" y="1119254"/>
            <a:ext cx="347186" cy="33655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/>
        </p:nvSpPr>
        <p:spPr>
          <a:xfrm>
            <a:off x="3792763" y="721321"/>
            <a:ext cx="347186" cy="336551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792763" y="1290705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2275113" y="1779139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0</a:t>
            </a:r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2370363" y="2244185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275113" y="2244185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2294961" y="2808959"/>
            <a:ext cx="1619270" cy="126533"/>
            <a:chOff x="2163208" y="2961822"/>
            <a:chExt cx="1781573" cy="173398"/>
          </a:xfrm>
        </p:grpSpPr>
        <p:sp>
          <p:nvSpPr>
            <p:cNvPr id="79" name="Rectangle 78"/>
            <p:cNvSpPr/>
            <p:nvPr/>
          </p:nvSpPr>
          <p:spPr>
            <a:xfrm>
              <a:off x="2189302" y="2961822"/>
              <a:ext cx="1755479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826198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707615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589033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470450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350014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231431" y="2961822"/>
              <a:ext cx="118583" cy="17339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1128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99426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87568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75710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63851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2361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40534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849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2250163" y="2935492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96" name="Rounded Rectangle 95"/>
          <p:cNvSpPr/>
          <p:nvPr/>
        </p:nvSpPr>
        <p:spPr>
          <a:xfrm>
            <a:off x="5015962" y="3634826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/>
          <p:cNvSpPr/>
          <p:nvPr/>
        </p:nvSpPr>
        <p:spPr>
          <a:xfrm>
            <a:off x="6343112" y="3476076"/>
            <a:ext cx="232833" cy="22436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/>
        </p:nvSpPr>
        <p:spPr>
          <a:xfrm>
            <a:off x="5744095" y="3793576"/>
            <a:ext cx="347186" cy="33655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/>
          <p:cNvSpPr/>
          <p:nvPr/>
        </p:nvSpPr>
        <p:spPr>
          <a:xfrm>
            <a:off x="5227628" y="4017943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5058295" y="4415876"/>
            <a:ext cx="232833" cy="2243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/>
          <p:cNvSpPr/>
          <p:nvPr/>
        </p:nvSpPr>
        <p:spPr>
          <a:xfrm>
            <a:off x="5860511" y="4303692"/>
            <a:ext cx="347186" cy="33655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/>
          <p:cNvSpPr/>
          <p:nvPr/>
        </p:nvSpPr>
        <p:spPr>
          <a:xfrm>
            <a:off x="6575945" y="4475143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5058295" y="4963577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3</a:t>
            </a:r>
            <a:endParaRPr lang="en-US" dirty="0"/>
          </a:p>
        </p:txBody>
      </p:sp>
      <p:sp>
        <p:nvSpPr>
          <p:cNvPr id="104" name="Oval 103"/>
          <p:cNvSpPr/>
          <p:nvPr/>
        </p:nvSpPr>
        <p:spPr>
          <a:xfrm>
            <a:off x="5153545" y="5428623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5058295" y="5428623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5078143" y="5993397"/>
            <a:ext cx="1619270" cy="126533"/>
            <a:chOff x="2163208" y="2961822"/>
            <a:chExt cx="1781573" cy="173398"/>
          </a:xfrm>
        </p:grpSpPr>
        <p:sp>
          <p:nvSpPr>
            <p:cNvPr id="107" name="Rectangle 106"/>
            <p:cNvSpPr/>
            <p:nvPr/>
          </p:nvSpPr>
          <p:spPr>
            <a:xfrm>
              <a:off x="2189302" y="2961822"/>
              <a:ext cx="1755479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826198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707615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589033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470450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350014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31431" y="2961822"/>
              <a:ext cx="118583" cy="173398"/>
            </a:xfrm>
            <a:prstGeom prst="rect">
              <a:avLst/>
            </a:prstGeom>
            <a:solidFill>
              <a:srgbClr val="D7E4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1128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299426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287568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275710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63851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52361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40534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2849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5033345" y="6119930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124" name="Rounded Rectangle 123"/>
          <p:cNvSpPr/>
          <p:nvPr/>
        </p:nvSpPr>
        <p:spPr>
          <a:xfrm>
            <a:off x="2232780" y="450388"/>
            <a:ext cx="347186" cy="336551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ounded Rectangle 124"/>
          <p:cNvSpPr/>
          <p:nvPr/>
        </p:nvSpPr>
        <p:spPr>
          <a:xfrm>
            <a:off x="2275113" y="1231438"/>
            <a:ext cx="347186" cy="33655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ounded Rectangle 125"/>
          <p:cNvSpPr/>
          <p:nvPr/>
        </p:nvSpPr>
        <p:spPr>
          <a:xfrm>
            <a:off x="6575945" y="3905759"/>
            <a:ext cx="347186" cy="336551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26"/>
          <p:cNvSpPr/>
          <p:nvPr/>
        </p:nvSpPr>
        <p:spPr>
          <a:xfrm>
            <a:off x="3962096" y="4541040"/>
            <a:ext cx="111731" cy="112184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8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7 C 0.00278 0.00232 0.00504 0.0044 0.00764 0.00626 C 0.00885 0.00695 0.01041 0.00718 0.0118 0.00811 C 0.01614 0.01089 0.01909 0.01575 0.02326 0.01946 C 0.02568 0.02455 0.02829 0.02826 0.03176 0.03266 C 0.03263 0.0352 0.03315 0.03798 0.03453 0.0403 C 0.03557 0.04238 0.03766 0.04354 0.03887 0.04586 C 0.04755 0.063 0.03037 0.03845 0.04442 0.05721 C 0.04807 0.07272 0.05258 0.07712 0.06438 0.0799 C 0.07149 0.08963 0.08555 0.09357 0.09544 0.09889 C 0.09804 0.10028 0.10134 0.10028 0.10394 0.1026 C 0.11453 0.11163 0.12511 0.12159 0.13656 0.129 C 0.14003 0.13409 0.14333 0.13525 0.14784 0.13849 C 0.15617 0.14451 0.16363 0.15262 0.17196 0.15934 C 0.17925 0.17138 0.18793 0.18018 0.19747 0.18944 C 0.20406 0.1957 0.20962 0.20334 0.21725 0.20843 C 0.22159 0.22696 0.22003 0.21816 0.22003 0.25753 C 0.22003 0.28324 0.21968 0.30917 0.21864 0.33511 C 0.21847 0.33558 0.21517 0.34878 0.21447 0.35202 C 0.21066 0.3673 0.20632 0.39394 0.19608 0.4032 C 0.19383 0.412 0.18845 0.42103 0.18324 0.42775 C 0.18151 0.43446 0.18307 0.43215 0.17908 0.43539 " pathEditMode="relative" ptsTypes="fffffffffffffffffffffA">
                                      <p:cBhvr>
                                        <p:cTn id="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04147E-6 2.05651E-6 C -0.01007 -0.01783 -0.00469 -0.01158 -0.01424 -0.02084 C -0.01961 -0.03474 -0.02482 -0.05164 -0.03124 -0.06438 C -0.03298 -0.07365 -0.03662 -0.08175 -0.03836 -0.09078 C -0.04026 -0.10028 -0.04044 -0.10977 -0.04113 -0.11927 C -0.04078 -0.13502 -0.04148 -0.151 -0.03974 -0.16651 C -0.0387 -0.17717 -0.03367 -0.18597 -0.02985 -0.19477 C -0.02326 -0.21121 -0.01909 -0.22696 -0.01146 -0.24201 C -0.00764 -0.26146 -0.00417 -0.25892 0.00416 -0.2742 C 0.00902 -0.28346 0.01353 -0.29342 0.01839 -0.30245 C 0.02481 -0.31496 0.03001 -0.32353 0.034 -0.33835 C 0.03296 -0.37008 0.03227 -0.40157 0.03105 -0.43307 C 0.03053 -0.44141 0.02828 -0.44998 0.02411 -0.45577 C 0.02203 -0.46526 0.02255 -0.46063 0.02255 -0.46897 " pathEditMode="relative" ptsTypes="fffffffffffffA">
                                      <p:cBhvr>
                                        <p:cTn id="8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8662E-6 4.94673E-6 C 0.00226 0.00926 0.00711 0.01366 0.01406 0.0169 C 0.01874 0.02107 0.02325 0.02107 0.02828 0.02454 C 0.04303 0.03427 0.0583 0.03612 0.07496 0.03774 C 0.10741 0.03635 0.114 0.03774 0.13743 0.03033 C 0.14836 0.02246 0.16189 0.01991 0.17283 0.01134 C 0.18341 0.00254 0.1933 -0.00765 0.20389 -0.01691 C 0.20788 -0.02478 0.22402 -0.04146 0.23078 -0.04725 C 0.23929 -0.06971 0.26271 -0.09079 0.2818 -0.09079 " pathEditMode="relative" ptsTypes="ffffffffA">
                                      <p:cBhvr>
                                        <p:cTn id="1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6823E-6 7.10514E-6 C 0.00416 -0.00393 0.00902 -0.00671 0.01266 -0.01134 C 0.02065 -0.02222 0.01648 -0.01945 0.02394 -0.02269 C 0.03314 -0.03218 0.04511 -0.03612 0.05656 -0.03983 C 0.07721 -0.03936 0.09804 -0.03913 0.11886 -0.03797 C 0.13916 -0.03705 0.15912 -0.02755 0.17976 -0.02663 C 0.20562 -0.0257 0.23165 -0.02547 0.25767 -0.02477 C 0.26652 -0.02315 0.27451 -0.02107 0.28318 -0.01713 C 0.28787 -0.01134 0.29221 -0.00555 0.29602 0.00186 C 0.29811 0.01043 0.29967 0.02016 0.30314 0.02826 " pathEditMode="relative" ptsTypes="fffffffffA">
                                      <p:cBhvr>
                                        <p:cTn id="12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 animBg="1"/>
      <p:bldP spid="1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Empowering the 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4263169"/>
            <a:ext cx="8615360" cy="19566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Adaptive RTS can:</a:t>
            </a:r>
          </a:p>
          <a:p>
            <a:pPr lvl="1"/>
            <a:r>
              <a:rPr lang="en-US" dirty="0"/>
              <a:t>Dynamically balance loads</a:t>
            </a:r>
          </a:p>
          <a:p>
            <a:pPr lvl="1"/>
            <a:r>
              <a:rPr lang="en-US" dirty="0"/>
              <a:t>Optimize communication:</a:t>
            </a:r>
          </a:p>
          <a:p>
            <a:pPr lvl="2"/>
            <a:r>
              <a:rPr lang="en-US" dirty="0"/>
              <a:t>Spread over time, </a:t>
            </a:r>
            <a:r>
              <a:rPr lang="en-US" dirty="0" err="1"/>
              <a:t>async</a:t>
            </a:r>
            <a:r>
              <a:rPr lang="en-US" dirty="0"/>
              <a:t> collectives</a:t>
            </a:r>
          </a:p>
          <a:p>
            <a:pPr lvl="1"/>
            <a:r>
              <a:rPr lang="en-US" dirty="0"/>
              <a:t>Automatic latency tolerance</a:t>
            </a:r>
          </a:p>
          <a:p>
            <a:pPr lvl="1"/>
            <a:r>
              <a:rPr lang="en-US" dirty="0" err="1"/>
              <a:t>Prefetch</a:t>
            </a:r>
            <a:r>
              <a:rPr lang="en-US" dirty="0"/>
              <a:t> data with almost perfect predictability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31282" y="3338294"/>
            <a:ext cx="19812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Asynchrony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022082" y="3262094"/>
            <a:ext cx="32004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Overdecomposition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679682" y="3338294"/>
            <a:ext cx="22098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336282" y="976094"/>
            <a:ext cx="4343400" cy="762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Adaptive</a:t>
            </a:r>
          </a:p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Runtime System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74282" y="2271494"/>
            <a:ext cx="1981200" cy="60960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75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Introspection</a:t>
            </a:r>
            <a:endParaRPr lang="en-US" sz="2000" dirty="0"/>
          </a:p>
        </p:txBody>
      </p:sp>
      <p:sp>
        <p:nvSpPr>
          <p:cNvPr id="13" name="Rounded Rectangle 12"/>
          <p:cNvSpPr/>
          <p:nvPr/>
        </p:nvSpPr>
        <p:spPr>
          <a:xfrm>
            <a:off x="5689082" y="2271494"/>
            <a:ext cx="1828800" cy="533400"/>
          </a:xfrm>
          <a:prstGeom prst="round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51000">
                <a:schemeClr val="accent1">
                  <a:shade val="58000"/>
                  <a:satMod val="165000"/>
                </a:schemeClr>
              </a:gs>
              <a:gs pos="75000">
                <a:schemeClr val="accent1">
                  <a:shade val="30000"/>
                  <a:satMod val="175000"/>
                </a:schemeClr>
              </a:gs>
              <a:gs pos="100000">
                <a:schemeClr val="accent1">
                  <a:shade val="15000"/>
                  <a:satMod val="1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/>
              <a:t>Adaptivity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887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511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511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3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59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261865" y="1383924"/>
            <a:ext cx="8615359" cy="146178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  <a:latin typeface="Consolas"/>
                <a:cs typeface="Consolas"/>
              </a:rPr>
              <a:t>mainmodule</a:t>
            </a:r>
            <a:r>
              <a:rPr lang="en-US" dirty="0">
                <a:solidFill>
                  <a:srgbClr val="292934"/>
                </a:solidFill>
                <a:latin typeface="Consolas"/>
                <a:cs typeface="Consolas"/>
              </a:rPr>
              <a:t> hello { </a:t>
            </a:r>
            <a:endParaRPr lang="en-US" dirty="0" smtClean="0">
              <a:solidFill>
                <a:srgbClr val="292934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  <a:latin typeface="Consolas"/>
                <a:cs typeface="Consolas"/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  <a:latin typeface="Consolas"/>
                <a:cs typeface="Consolas"/>
              </a:rPr>
              <a:t>mainchare</a:t>
            </a:r>
            <a:r>
              <a:rPr lang="en-US" dirty="0" smtClean="0">
                <a:solidFill>
                  <a:srgbClr val="292934"/>
                </a:solidFill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292934"/>
                </a:solidFill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  <a:latin typeface="Consolas"/>
                <a:cs typeface="Consolas"/>
              </a:rPr>
              <a:t>      </a:t>
            </a:r>
            <a:r>
              <a:rPr lang="en-US" b="1" dirty="0" smtClean="0">
                <a:solidFill>
                  <a:srgbClr val="292934"/>
                </a:solidFill>
                <a:latin typeface="Consolas"/>
                <a:cs typeface="Consolas"/>
              </a:rPr>
              <a:t>entry</a:t>
            </a:r>
            <a:r>
              <a:rPr lang="en-US" dirty="0" smtClean="0">
                <a:solidFill>
                  <a:srgbClr val="292934"/>
                </a:solidFill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292934"/>
                </a:solidFill>
                <a:latin typeface="Consolas"/>
                <a:cs typeface="Consolas"/>
              </a:rPr>
              <a:t>Main(</a:t>
            </a:r>
            <a:r>
              <a:rPr lang="en-US" dirty="0" err="1">
                <a:solidFill>
                  <a:srgbClr val="292934"/>
                </a:solidFill>
                <a:latin typeface="Consolas"/>
                <a:cs typeface="Consolas"/>
              </a:rPr>
              <a:t>CkArgMsg</a:t>
            </a:r>
            <a:r>
              <a:rPr lang="en-US" dirty="0">
                <a:solidFill>
                  <a:srgbClr val="292934"/>
                </a:solidFill>
                <a:latin typeface="Consolas"/>
                <a:cs typeface="Consolas"/>
              </a:rPr>
              <a:t> ∗m); </a:t>
            </a:r>
            <a:endParaRPr lang="en-US" dirty="0" smtClean="0">
              <a:solidFill>
                <a:srgbClr val="292934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292934"/>
                </a:solidFill>
                <a:latin typeface="Consolas"/>
                <a:cs typeface="Consolas"/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  <a:latin typeface="Consolas"/>
                <a:cs typeface="Consolas"/>
              </a:rPr>
              <a:t>};</a:t>
            </a:r>
            <a:endParaRPr lang="en-US" dirty="0">
              <a:solidFill>
                <a:srgbClr val="292934"/>
              </a:solidFill>
              <a:latin typeface="Consolas"/>
              <a:cs typeface="Consola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61865" y="2845707"/>
            <a:ext cx="8615359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261865" y="3335291"/>
            <a:ext cx="8615359" cy="302680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#include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&lt;</a:t>
            </a:r>
            <a:r>
              <a:rPr lang="en-US" dirty="0" err="1" smtClean="0">
                <a:latin typeface="Consolas"/>
                <a:cs typeface="Consolas"/>
              </a:rPr>
              <a:t>stdio.h</a:t>
            </a:r>
            <a:r>
              <a:rPr lang="en-US" dirty="0">
                <a:latin typeface="Consolas"/>
                <a:cs typeface="Consolas"/>
              </a:rPr>
              <a:t>&gt;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#</a:t>
            </a:r>
            <a:r>
              <a:rPr lang="en-US" b="1" dirty="0">
                <a:latin typeface="Consolas"/>
                <a:cs typeface="Consolas"/>
              </a:rPr>
              <a:t>include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“</a:t>
            </a:r>
            <a:r>
              <a:rPr lang="en-US" dirty="0" err="1" smtClean="0">
                <a:latin typeface="Consolas"/>
                <a:cs typeface="Consolas"/>
              </a:rPr>
              <a:t>hello.decl.h</a:t>
            </a:r>
            <a:r>
              <a:rPr lang="en-US" dirty="0" smtClean="0">
                <a:latin typeface="Consolas"/>
                <a:cs typeface="Consolas"/>
              </a:rPr>
              <a:t>”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Main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CBase_Main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   public</a:t>
            </a:r>
            <a:r>
              <a:rPr lang="en-US" dirty="0">
                <a:latin typeface="Consolas"/>
                <a:cs typeface="Consolas"/>
              </a:rPr>
              <a:t>: Main(</a:t>
            </a:r>
            <a:r>
              <a:rPr lang="en-US" dirty="0" err="1">
                <a:latin typeface="Consolas"/>
                <a:cs typeface="Consolas"/>
              </a:rPr>
              <a:t>CkArgMsg</a:t>
            </a:r>
            <a:r>
              <a:rPr lang="en-US" dirty="0">
                <a:latin typeface="Consolas"/>
                <a:cs typeface="Consolas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”Hello World!”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CkExit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}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#include </a:t>
            </a:r>
            <a:r>
              <a:rPr lang="en-US" dirty="0">
                <a:latin typeface="Consolas"/>
                <a:cs typeface="Consolas"/>
              </a:rPr>
              <a:t>”</a:t>
            </a:r>
            <a:r>
              <a:rPr lang="en-US" dirty="0" err="1">
                <a:latin typeface="Consolas"/>
                <a:cs typeface="Consolas"/>
              </a:rPr>
              <a:t>hello.def.h</a:t>
            </a:r>
            <a:r>
              <a:rPr lang="en-US" dirty="0">
                <a:latin typeface="Consolas"/>
                <a:cs typeface="Consola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0024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55465" y="1731816"/>
            <a:ext cx="412121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737100" y="909978"/>
            <a:ext cx="4140126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61865" y="2291410"/>
            <a:ext cx="4114800" cy="285002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b="1" dirty="0" err="1">
                <a:latin typeface="Consolas"/>
                <a:cs typeface="Consolas"/>
              </a:rPr>
              <a:t>mainmodule</a:t>
            </a:r>
            <a:r>
              <a:rPr lang="en-US" sz="1900" dirty="0">
                <a:latin typeface="Consolas"/>
                <a:cs typeface="Consolas"/>
              </a:rPr>
              <a:t> hello { </a:t>
            </a:r>
            <a:endParaRPr lang="en-US" sz="19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900" dirty="0">
                <a:latin typeface="Consolas"/>
                <a:cs typeface="Consolas"/>
              </a:rPr>
              <a:t> </a:t>
            </a:r>
            <a:r>
              <a:rPr lang="en-US" sz="1900" dirty="0" smtClean="0">
                <a:latin typeface="Consolas"/>
                <a:cs typeface="Consolas"/>
              </a:rPr>
              <a:t>  </a:t>
            </a:r>
            <a:r>
              <a:rPr lang="en-US" sz="1900" b="1" dirty="0" err="1" smtClean="0">
                <a:latin typeface="Consolas"/>
                <a:cs typeface="Consolas"/>
              </a:rPr>
              <a:t>mainchare</a:t>
            </a:r>
            <a:r>
              <a:rPr lang="en-US" sz="1900" dirty="0" smtClean="0">
                <a:latin typeface="Consolas"/>
                <a:cs typeface="Consolas"/>
              </a:rPr>
              <a:t> </a:t>
            </a:r>
            <a:r>
              <a:rPr lang="en-US" sz="1900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sz="1900" dirty="0" smtClean="0">
                <a:latin typeface="Consolas"/>
                <a:cs typeface="Consolas"/>
              </a:rPr>
              <a:t>      </a:t>
            </a:r>
            <a:r>
              <a:rPr lang="en-US" sz="1900" b="1" dirty="0" smtClean="0">
                <a:latin typeface="Consolas"/>
                <a:cs typeface="Consolas"/>
              </a:rPr>
              <a:t>entry</a:t>
            </a:r>
            <a:r>
              <a:rPr lang="en-US" sz="1900" dirty="0" smtClean="0">
                <a:latin typeface="Consolas"/>
                <a:cs typeface="Consolas"/>
              </a:rPr>
              <a:t> </a:t>
            </a:r>
            <a:r>
              <a:rPr lang="en-US" sz="1900" dirty="0">
                <a:latin typeface="Consolas"/>
                <a:cs typeface="Consolas"/>
              </a:rPr>
              <a:t>Main(</a:t>
            </a:r>
            <a:r>
              <a:rPr lang="en-US" sz="1900" dirty="0" err="1">
                <a:latin typeface="Consolas"/>
                <a:cs typeface="Consolas"/>
              </a:rPr>
              <a:t>CkArgMsg</a:t>
            </a:r>
            <a:r>
              <a:rPr lang="en-US" sz="1900" dirty="0">
                <a:latin typeface="Consolas"/>
                <a:cs typeface="Consolas"/>
              </a:rPr>
              <a:t> ∗m); </a:t>
            </a:r>
            <a:endParaRPr lang="en-US" sz="19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900" dirty="0">
                <a:latin typeface="Consolas"/>
                <a:cs typeface="Consolas"/>
              </a:rPr>
              <a:t> </a:t>
            </a:r>
            <a:r>
              <a:rPr lang="en-US" sz="1900" dirty="0" smtClean="0">
                <a:latin typeface="Consolas"/>
                <a:cs typeface="Consolas"/>
              </a:rPr>
              <a:t>  }</a:t>
            </a:r>
            <a:r>
              <a:rPr lang="en-US" sz="19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900" dirty="0" smtClean="0">
                <a:latin typeface="Consolas"/>
                <a:cs typeface="Consolas"/>
              </a:rPr>
              <a:t>   </a:t>
            </a:r>
            <a:r>
              <a:rPr lang="en-US" sz="1900" b="1" dirty="0" err="1" smtClean="0">
                <a:latin typeface="Consolas"/>
                <a:cs typeface="Consolas"/>
              </a:rPr>
              <a:t>chare</a:t>
            </a:r>
            <a:r>
              <a:rPr lang="en-US" sz="1900" dirty="0" smtClean="0">
                <a:latin typeface="Consolas"/>
                <a:cs typeface="Consolas"/>
              </a:rPr>
              <a:t> </a:t>
            </a:r>
            <a:r>
              <a:rPr lang="en-US" sz="1900" dirty="0">
                <a:latin typeface="Consolas"/>
                <a:cs typeface="Consolas"/>
              </a:rPr>
              <a:t>Singleton { </a:t>
            </a:r>
            <a:endParaRPr lang="en-US" sz="19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900" dirty="0">
                <a:latin typeface="Consolas"/>
                <a:cs typeface="Consolas"/>
              </a:rPr>
              <a:t> </a:t>
            </a:r>
            <a:r>
              <a:rPr lang="en-US" sz="1900" dirty="0" smtClean="0">
                <a:latin typeface="Consolas"/>
                <a:cs typeface="Consolas"/>
              </a:rPr>
              <a:t>     </a:t>
            </a:r>
            <a:r>
              <a:rPr lang="en-US" sz="1900" b="1" dirty="0" smtClean="0">
                <a:latin typeface="Consolas"/>
                <a:cs typeface="Consolas"/>
              </a:rPr>
              <a:t>entry</a:t>
            </a:r>
            <a:r>
              <a:rPr lang="en-US" sz="1900" dirty="0" smtClean="0">
                <a:latin typeface="Consolas"/>
                <a:cs typeface="Consolas"/>
              </a:rPr>
              <a:t> </a:t>
            </a:r>
            <a:r>
              <a:rPr lang="en-US" sz="1900" dirty="0">
                <a:latin typeface="Consolas"/>
                <a:cs typeface="Consolas"/>
              </a:rPr>
              <a:t>Singleton();</a:t>
            </a:r>
          </a:p>
          <a:p>
            <a:pPr marL="0" indent="0">
              <a:buNone/>
            </a:pPr>
            <a:r>
              <a:rPr lang="en-US" sz="1900" dirty="0" smtClean="0">
                <a:latin typeface="Consolas"/>
                <a:cs typeface="Consolas"/>
              </a:rPr>
              <a:t>   };</a:t>
            </a:r>
          </a:p>
          <a:p>
            <a:pPr marL="0" indent="0">
              <a:buNone/>
            </a:pPr>
            <a:r>
              <a:rPr lang="en-US" sz="1900" dirty="0" smtClean="0">
                <a:latin typeface="Consolas"/>
                <a:cs typeface="Consolas"/>
              </a:rPr>
              <a:t>};</a:t>
            </a:r>
            <a:endParaRPr lang="en-US" sz="1900" dirty="0">
              <a:latin typeface="Consolas"/>
              <a:cs typeface="Consolas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737100" y="1469571"/>
            <a:ext cx="4140125" cy="4710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#include</a:t>
            </a:r>
            <a:r>
              <a:rPr lang="en-US" dirty="0">
                <a:latin typeface="Consolas"/>
                <a:cs typeface="Consolas"/>
              </a:rPr>
              <a:t> &lt;</a:t>
            </a:r>
            <a:r>
              <a:rPr lang="en-US" dirty="0" err="1">
                <a:latin typeface="Consolas"/>
                <a:cs typeface="Consolas"/>
              </a:rPr>
              <a:t>stdio.h</a:t>
            </a:r>
            <a:r>
              <a:rPr lang="en-US" dirty="0">
                <a:latin typeface="Consolas"/>
                <a:cs typeface="Consolas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#include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“</a:t>
            </a:r>
            <a:r>
              <a:rPr lang="en-US" dirty="0" err="1" smtClean="0">
                <a:latin typeface="Consolas"/>
                <a:cs typeface="Consolas"/>
              </a:rPr>
              <a:t>hello.decl.h</a:t>
            </a:r>
            <a:r>
              <a:rPr lang="en-US" dirty="0" smtClean="0">
                <a:latin typeface="Consolas"/>
                <a:cs typeface="Consolas"/>
              </a:rPr>
              <a:t>”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class</a:t>
            </a:r>
            <a:r>
              <a:rPr lang="en-US" dirty="0">
                <a:latin typeface="Consolas"/>
                <a:cs typeface="Consolas"/>
              </a:rPr>
              <a:t> Main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CBase_Main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: Main(</a:t>
            </a:r>
            <a:r>
              <a:rPr lang="en-US" dirty="0" err="1">
                <a:latin typeface="Consolas"/>
                <a:cs typeface="Consolas"/>
              </a:rPr>
              <a:t>CkArgMsg</a:t>
            </a:r>
            <a:r>
              <a:rPr lang="en-US" dirty="0">
                <a:latin typeface="Consolas"/>
                <a:cs typeface="Consolas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CProxy_Singleton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ckNew</a:t>
            </a:r>
            <a:r>
              <a:rPr lang="en-US" dirty="0">
                <a:latin typeface="Consolas"/>
                <a:cs typeface="Consolas"/>
              </a:rPr>
              <a:t>();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class</a:t>
            </a:r>
            <a:r>
              <a:rPr lang="en-US" dirty="0">
                <a:latin typeface="Consolas"/>
                <a:cs typeface="Consolas"/>
              </a:rPr>
              <a:t> Singleton : </a:t>
            </a:r>
            <a:r>
              <a:rPr lang="en-US" b="1" dirty="0">
                <a:latin typeface="Consolas"/>
                <a:cs typeface="Consolas"/>
              </a:rPr>
              <a:t>public </a:t>
            </a:r>
            <a:endParaRPr lang="en-US" b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CBase_Singleton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”Hello World!”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dirty="0" err="1" smtClean="0">
                <a:latin typeface="Consolas"/>
                <a:cs typeface="Consolas"/>
              </a:rPr>
              <a:t>CkExit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}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#include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“</a:t>
            </a:r>
            <a:r>
              <a:rPr lang="en-US" dirty="0" err="1" smtClean="0">
                <a:latin typeface="Consolas"/>
                <a:cs typeface="Consolas"/>
              </a:rPr>
              <a:t>hello.def.h</a:t>
            </a:r>
            <a:r>
              <a:rPr lang="en-US" dirty="0">
                <a:latin typeface="Consolas"/>
                <a:cs typeface="Consola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6177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227" b="-72227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09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</a:t>
            </a:r>
            <a:r>
              <a:rPr lang="en-US" dirty="0" smtClean="0"/>
              <a:t>x86_64</a:t>
            </a:r>
            <a:r>
              <a:rPr lang="en-US" dirty="0"/>
              <a:t>, multicore-darwin-</a:t>
            </a:r>
            <a:r>
              <a:rPr lang="en-US" dirty="0" smtClean="0"/>
              <a:t>x86_64</a:t>
            </a:r>
            <a:r>
              <a:rPr lang="en-US" dirty="0"/>
              <a:t>, </a:t>
            </a:r>
            <a:r>
              <a:rPr lang="en-US" dirty="0" smtClean="0"/>
              <a:t> </a:t>
            </a:r>
            <a:r>
              <a:rPr lang="en-US" dirty="0" err="1" smtClean="0"/>
              <a:t>pamilrts</a:t>
            </a:r>
            <a:r>
              <a:rPr lang="en-US" dirty="0" err="1"/>
              <a:t>-bluegeneq</a:t>
            </a:r>
            <a:r>
              <a:rPr lang="en-US" dirty="0"/>
              <a:t> etc.</a:t>
            </a:r>
          </a:p>
          <a:p>
            <a:r>
              <a:rPr lang="en-US" dirty="0"/>
              <a:t>OPTS = </a:t>
            </a:r>
            <a:r>
              <a:rPr lang="en-US" dirty="0" smtClean="0"/>
              <a:t>--with</a:t>
            </a:r>
            <a:r>
              <a:rPr lang="en-US" dirty="0"/>
              <a:t>-production, </a:t>
            </a:r>
            <a:r>
              <a:rPr lang="en-US" dirty="0" smtClean="0"/>
              <a:t>--enable</a:t>
            </a:r>
            <a:r>
              <a:rPr lang="en-US" dirty="0"/>
              <a:t>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1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0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35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35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02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2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Stencil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942770"/>
            <a:ext cx="8615360" cy="2536276"/>
          </a:xfrm>
        </p:spPr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</a:t>
            </a:r>
            <a:r>
              <a:rPr lang="en-US" dirty="0" smtClean="0"/>
              <a:t>communicating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Content Placeholder 11"/>
          <p:cNvPicPr>
            <a:picLocks noChangeAspect="1"/>
          </p:cNvPicPr>
          <p:nvPr/>
        </p:nvPicPr>
        <p:blipFill>
          <a:blip r:embed="rId2"/>
          <a:srcRect t="-14213" b="-14213"/>
          <a:stretch>
            <a:fillRect/>
          </a:stretch>
        </p:blipFill>
        <p:spPr>
          <a:xfrm>
            <a:off x="635939" y="3365169"/>
            <a:ext cx="7861011" cy="1894897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242782" y="5283621"/>
            <a:ext cx="8646765" cy="496812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mtClean="0"/>
              <a:t>Stencil in MPI: No overlap among computation and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197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Stencil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942770"/>
            <a:ext cx="8615360" cy="2301578"/>
          </a:xfrm>
        </p:spPr>
        <p:txBody>
          <a:bodyPr/>
          <a:lstStyle/>
          <a:p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1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1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Content Placeholder 10"/>
          <p:cNvPicPr>
            <a:picLocks noChangeAspect="1"/>
          </p:cNvPicPr>
          <p:nvPr/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155002"/>
            <a:ext cx="8647112" cy="2019300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242782" y="5174191"/>
            <a:ext cx="8646764" cy="877675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mtClean="0"/>
              <a:t>Stencil in Charm: Communication of a chare overlaps with computation of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395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54000" y="909977"/>
            <a:ext cx="8763000" cy="1118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-1612" r="-1612"/>
          <a:stretch>
            <a:fillRect/>
          </a:stretch>
        </p:blipFill>
        <p:spPr>
          <a:xfrm>
            <a:off x="261865" y="2198574"/>
            <a:ext cx="8615360" cy="3678264"/>
          </a:xfrm>
        </p:spPr>
      </p:pic>
    </p:spTree>
    <p:extLst>
      <p:ext uri="{BB962C8B-B14F-4D97-AF65-F5344CB8AC3E}">
        <p14:creationId xmlns:p14="http://schemas.microsoft.com/office/powerpoint/2010/main" val="27493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1143000"/>
            <a:ext cx="8615360" cy="57500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Or </a:t>
            </a:r>
            <a:r>
              <a:rPr lang="en-US" dirty="0" err="1" smtClean="0"/>
              <a:t>Sequentialization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5" y="1950016"/>
            <a:ext cx="8634362" cy="380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4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-4151" r="-4151"/>
          <a:stretch>
            <a:fillRect/>
          </a:stretch>
        </p:blipFill>
        <p:spPr>
          <a:xfrm>
            <a:off x="261865" y="1648217"/>
            <a:ext cx="8615360" cy="3505785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5154003"/>
            <a:ext cx="861536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520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smtClean="0"/>
              <a:t>wherever </a:t>
            </a:r>
            <a:r>
              <a:rPr lang="en-US" dirty="0"/>
              <a:t>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831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Benefits: load balance, communication optimizations, </a:t>
            </a:r>
            <a:r>
              <a:rPr lang="en-US" dirty="0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7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846082"/>
            <a:ext cx="8615360" cy="2347160"/>
          </a:xfrm>
        </p:spPr>
        <p:txBody>
          <a:bodyPr/>
          <a:lstStyle/>
          <a:p>
            <a:r>
              <a:rPr lang="en-US" dirty="0"/>
              <a:t>Objects connote and promote locality </a:t>
            </a:r>
            <a:endParaRPr lang="en-US" dirty="0" smtClean="0"/>
          </a:p>
          <a:p>
            <a:r>
              <a:rPr lang="en-US" dirty="0" smtClean="0"/>
              <a:t>Message</a:t>
            </a:r>
            <a:r>
              <a:rPr lang="en-US" dirty="0"/>
              <a:t>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286" y="3317084"/>
            <a:ext cx="5625213" cy="297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39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</a:t>
            </a:r>
            <a:r>
              <a:rPr lang="en-US" dirty="0" smtClean="0"/>
              <a:t>per-core </a:t>
            </a:r>
            <a:r>
              <a:rPr lang="en-US" dirty="0"/>
              <a:t>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34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858632"/>
            <a:ext cx="861536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</a:t>
            </a:r>
            <a:r>
              <a:rPr lang="en-US" dirty="0" smtClean="0"/>
              <a:t>Rodrigues, </a:t>
            </a:r>
            <a:r>
              <a:rPr lang="en-US" dirty="0"/>
              <a:t>with Mendes and J. Panetta)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82" y="2199110"/>
            <a:ext cx="8339780" cy="417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20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792" b="-1679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94" b="-15494"/>
          <a:stretch>
            <a:fillRect/>
          </a:stretch>
        </p:blipFill>
        <p:spPr/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9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87" r="-4587"/>
          <a:stretch>
            <a:fillRect/>
          </a:stretch>
        </p:blipFill>
        <p:spPr/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89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83" r="-4583"/>
          <a:stretch>
            <a:fillRect/>
          </a:stretch>
        </p:blipFill>
        <p:spPr/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6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048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95" r="-22895"/>
          <a:stretch/>
        </p:blipFill>
        <p:spPr>
          <a:xfrm>
            <a:off x="261865" y="2198574"/>
            <a:ext cx="8615360" cy="4070053"/>
          </a:xfrm>
        </p:spPr>
      </p:pic>
    </p:spTree>
    <p:extLst>
      <p:ext uri="{BB962C8B-B14F-4D97-AF65-F5344CB8AC3E}">
        <p14:creationId xmlns:p14="http://schemas.microsoft.com/office/powerpoint/2010/main" val="1380978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Benefits of Charm++: Summary</a:t>
            </a:r>
            <a:endParaRPr lang="en-US" sz="32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7" name="Rounded Rectangle 56"/>
          <p:cNvSpPr/>
          <p:nvPr/>
        </p:nvSpPr>
        <p:spPr>
          <a:xfrm>
            <a:off x="533400" y="2209800"/>
            <a:ext cx="30480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message-driven execution</a:t>
            </a:r>
            <a:endParaRPr lang="en-US" sz="1800" dirty="0"/>
          </a:p>
        </p:txBody>
      </p:sp>
      <p:sp>
        <p:nvSpPr>
          <p:cNvPr id="58" name="Rounded Rectangle 57"/>
          <p:cNvSpPr/>
          <p:nvPr/>
        </p:nvSpPr>
        <p:spPr>
          <a:xfrm>
            <a:off x="533400" y="3733800"/>
            <a:ext cx="30480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Migratability</a:t>
            </a:r>
            <a:endParaRPr lang="en-US" sz="2000" dirty="0"/>
          </a:p>
        </p:txBody>
      </p:sp>
      <p:sp>
        <p:nvSpPr>
          <p:cNvPr id="59" name="Rounded Rectangle 58"/>
          <p:cNvSpPr/>
          <p:nvPr/>
        </p:nvSpPr>
        <p:spPr>
          <a:xfrm>
            <a:off x="533400" y="4876800"/>
            <a:ext cx="30480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Introspective and adaptive runtime system</a:t>
            </a:r>
            <a:endParaRPr lang="en-US" sz="1800" dirty="0"/>
          </a:p>
        </p:txBody>
      </p:sp>
      <p:sp>
        <p:nvSpPr>
          <p:cNvPr id="60" name="Rounded Rectangle 59"/>
          <p:cNvSpPr/>
          <p:nvPr/>
        </p:nvSpPr>
        <p:spPr>
          <a:xfrm>
            <a:off x="3886200" y="1219200"/>
            <a:ext cx="1524000" cy="408709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Scalable Tools</a:t>
            </a:r>
            <a:endParaRPr lang="en-US" sz="1200" dirty="0"/>
          </a:p>
        </p:txBody>
      </p:sp>
      <p:sp>
        <p:nvSpPr>
          <p:cNvPr id="61" name="Rounded Rectangle 60"/>
          <p:cNvSpPr/>
          <p:nvPr/>
        </p:nvSpPr>
        <p:spPr>
          <a:xfrm>
            <a:off x="5943600" y="1447800"/>
            <a:ext cx="2819400" cy="685800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Automatic overlap of Communication and Computation 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3505200" y="3048000"/>
            <a:ext cx="1540476" cy="558191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Emulation for Performance Prediction</a:t>
            </a:r>
            <a:endParaRPr lang="en-US" sz="1200" dirty="0"/>
          </a:p>
        </p:txBody>
      </p:sp>
      <p:sp>
        <p:nvSpPr>
          <p:cNvPr id="63" name="Rounded Rectangle 62"/>
          <p:cNvSpPr/>
          <p:nvPr/>
        </p:nvSpPr>
        <p:spPr>
          <a:xfrm>
            <a:off x="5169243" y="3733800"/>
            <a:ext cx="2450757" cy="387927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Fault Tolerance</a:t>
            </a:r>
            <a:endParaRPr lang="en-US" sz="1200" dirty="0"/>
          </a:p>
        </p:txBody>
      </p:sp>
      <p:sp>
        <p:nvSpPr>
          <p:cNvPr id="64" name="Rounded Rectangle 63"/>
          <p:cNvSpPr/>
          <p:nvPr/>
        </p:nvSpPr>
        <p:spPr>
          <a:xfrm>
            <a:off x="5181600" y="4800600"/>
            <a:ext cx="2800865" cy="609600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Dynamic load balancing (topology-aware, scalable)</a:t>
            </a:r>
            <a:endParaRPr lang="en-US" sz="1200" dirty="0"/>
          </a:p>
        </p:txBody>
      </p:sp>
      <p:sp>
        <p:nvSpPr>
          <p:cNvPr id="65" name="Rounded Rectangle 64"/>
          <p:cNvSpPr/>
          <p:nvPr/>
        </p:nvSpPr>
        <p:spPr>
          <a:xfrm>
            <a:off x="5181600" y="5638800"/>
            <a:ext cx="2800865" cy="609600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Temperature/</a:t>
            </a:r>
            <a:r>
              <a:rPr lang="en-US" sz="1200" dirty="0"/>
              <a:t>P</a:t>
            </a:r>
            <a:r>
              <a:rPr lang="en-US" sz="1200" dirty="0" smtClean="0"/>
              <a:t>ower/Energy Optimizations</a:t>
            </a:r>
            <a:endParaRPr lang="en-US" sz="1200" dirty="0"/>
          </a:p>
        </p:txBody>
      </p:sp>
      <p:sp>
        <p:nvSpPr>
          <p:cNvPr id="66" name="Down Arrow 65"/>
          <p:cNvSpPr/>
          <p:nvPr/>
        </p:nvSpPr>
        <p:spPr>
          <a:xfrm>
            <a:off x="1981200" y="2819400"/>
            <a:ext cx="304800" cy="914400"/>
          </a:xfrm>
          <a:prstGeom prst="downArrow">
            <a:avLst/>
          </a:prstGeom>
          <a:solidFill>
            <a:schemeClr val="tx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own Arrow 66"/>
          <p:cNvSpPr/>
          <p:nvPr/>
        </p:nvSpPr>
        <p:spPr>
          <a:xfrm>
            <a:off x="1981200" y="4267200"/>
            <a:ext cx="274319" cy="609600"/>
          </a:xfrm>
          <a:prstGeom prst="downArrow">
            <a:avLst/>
          </a:prstGeom>
          <a:solidFill>
            <a:schemeClr val="tx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5943600" y="2362200"/>
            <a:ext cx="1600200" cy="304800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Perfect </a:t>
            </a:r>
            <a:r>
              <a:rPr lang="en-US" sz="1200" dirty="0" err="1" smtClean="0"/>
              <a:t>prefetch</a:t>
            </a:r>
            <a:endParaRPr lang="en-US" sz="1200" dirty="0" smtClean="0"/>
          </a:p>
        </p:txBody>
      </p:sp>
      <p:sp>
        <p:nvSpPr>
          <p:cNvPr id="69" name="Rounded Rectangle 68"/>
          <p:cNvSpPr/>
          <p:nvPr/>
        </p:nvSpPr>
        <p:spPr>
          <a:xfrm>
            <a:off x="5181600" y="2819400"/>
            <a:ext cx="1905000" cy="381000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compositionality</a:t>
            </a:r>
            <a:endParaRPr lang="en-US" sz="1200" dirty="0"/>
          </a:p>
        </p:txBody>
      </p:sp>
      <p:cxnSp>
        <p:nvCxnSpPr>
          <p:cNvPr id="70" name="Straight Arrow Connector 69"/>
          <p:cNvCxnSpPr>
            <a:stCxn id="57" idx="3"/>
            <a:endCxn id="60" idx="2"/>
          </p:cNvCxnSpPr>
          <p:nvPr/>
        </p:nvCxnSpPr>
        <p:spPr>
          <a:xfrm flipV="1">
            <a:off x="3581400" y="1627909"/>
            <a:ext cx="1066800" cy="886691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7" idx="3"/>
            <a:endCxn id="68" idx="1"/>
          </p:cNvCxnSpPr>
          <p:nvPr/>
        </p:nvCxnSpPr>
        <p:spPr>
          <a:xfrm>
            <a:off x="3581400" y="2514600"/>
            <a:ext cx="2362200" cy="0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7" idx="3"/>
            <a:endCxn id="61" idx="1"/>
          </p:cNvCxnSpPr>
          <p:nvPr/>
        </p:nvCxnSpPr>
        <p:spPr>
          <a:xfrm flipV="1">
            <a:off x="3581400" y="1790700"/>
            <a:ext cx="2362200" cy="723900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7" idx="3"/>
            <a:endCxn id="62" idx="0"/>
          </p:cNvCxnSpPr>
          <p:nvPr/>
        </p:nvCxnSpPr>
        <p:spPr>
          <a:xfrm>
            <a:off x="3581400" y="2514600"/>
            <a:ext cx="694038" cy="533400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7" idx="3"/>
            <a:endCxn id="69" idx="1"/>
          </p:cNvCxnSpPr>
          <p:nvPr/>
        </p:nvCxnSpPr>
        <p:spPr>
          <a:xfrm>
            <a:off x="3581400" y="2514600"/>
            <a:ext cx="1600200" cy="495300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8" idx="3"/>
            <a:endCxn id="63" idx="1"/>
          </p:cNvCxnSpPr>
          <p:nvPr/>
        </p:nvCxnSpPr>
        <p:spPr>
          <a:xfrm flipV="1">
            <a:off x="3581400" y="3927764"/>
            <a:ext cx="1587843" cy="72736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9" idx="3"/>
            <a:endCxn id="64" idx="1"/>
          </p:cNvCxnSpPr>
          <p:nvPr/>
        </p:nvCxnSpPr>
        <p:spPr>
          <a:xfrm flipV="1">
            <a:off x="3581400" y="5105400"/>
            <a:ext cx="1600200" cy="190500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9" idx="3"/>
            <a:endCxn id="65" idx="1"/>
          </p:cNvCxnSpPr>
          <p:nvPr/>
        </p:nvCxnSpPr>
        <p:spPr>
          <a:xfrm>
            <a:off x="3581400" y="5295900"/>
            <a:ext cx="1600200" cy="647700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609600" y="1143000"/>
            <a:ext cx="30480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Over-</a:t>
            </a:r>
            <a:r>
              <a:rPr lang="en-US" sz="2000" dirty="0" smtClean="0"/>
              <a:t>decomposition</a:t>
            </a:r>
            <a:endParaRPr lang="en-US" sz="2000" dirty="0"/>
          </a:p>
        </p:txBody>
      </p:sp>
      <p:sp>
        <p:nvSpPr>
          <p:cNvPr id="79" name="Down Arrow 78"/>
          <p:cNvSpPr/>
          <p:nvPr/>
        </p:nvSpPr>
        <p:spPr>
          <a:xfrm>
            <a:off x="1981200" y="1676400"/>
            <a:ext cx="304800" cy="533400"/>
          </a:xfrm>
          <a:prstGeom prst="downArrow">
            <a:avLst/>
          </a:prstGeom>
          <a:solidFill>
            <a:schemeClr val="tx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8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8" grpId="0" animBg="1"/>
      <p:bldP spid="7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</a:t>
            </a:r>
            <a:r>
              <a:rPr lang="en-US" dirty="0" smtClean="0"/>
              <a:t>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smtClean="0"/>
              <a:t>Migratability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</a:t>
            </a:r>
            <a:r>
              <a:rPr lang="en-US" dirty="0" smtClean="0"/>
              <a:t>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0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/>
              <a:t>Chare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54" b="-5454"/>
          <a:stretch>
            <a:fillRect/>
          </a:stretch>
        </p:blipFill>
        <p:spPr>
          <a:xfrm>
            <a:off x="1333122" y="3367732"/>
            <a:ext cx="6472847" cy="2558520"/>
          </a:xfrm>
        </p:spPr>
      </p:pic>
    </p:spTree>
    <p:extLst>
      <p:ext uri="{BB962C8B-B14F-4D97-AF65-F5344CB8AC3E}">
        <p14:creationId xmlns:p14="http://schemas.microsoft.com/office/powerpoint/2010/main" val="2644069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3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chares</a:t>
            </a:r>
          </a:p>
          <a:p>
            <a:r>
              <a:rPr lang="en-US" dirty="0"/>
              <a:t>The module that contains the </a:t>
            </a:r>
            <a:r>
              <a:rPr lang="en-US" i="1" dirty="0"/>
              <a:t>mainchare</a:t>
            </a:r>
            <a:r>
              <a:rPr lang="en-US" dirty="0"/>
              <a:t>, is declared as the mainmodule</a:t>
            </a:r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dirty="0" err="1" smtClean="0">
                <a:latin typeface="Lucida Console"/>
                <a:cs typeface="Lucida Console"/>
              </a:rPr>
              <a:t>MyModule.decl.h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and </a:t>
            </a:r>
            <a:r>
              <a:rPr lang="en-US" dirty="0" err="1" smtClean="0">
                <a:latin typeface="Lucida Console"/>
                <a:cs typeface="Lucida Console"/>
              </a:rPr>
              <a:t>MyModule.def.h</a:t>
            </a: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4513352"/>
            <a:ext cx="8615359" cy="1252672"/>
          </a:xfrm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[main]</a:t>
            </a:r>
            <a:r>
              <a:rPr lang="en-US" b="1" dirty="0">
                <a:latin typeface="Consolas"/>
                <a:cs typeface="Consolas"/>
              </a:rPr>
              <a:t>module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MyModule</a:t>
            </a:r>
            <a:r>
              <a:rPr lang="en-US" dirty="0">
                <a:latin typeface="Consolas"/>
                <a:cs typeface="Consolas"/>
              </a:rPr>
              <a:t>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/</a:t>
            </a:r>
            <a:r>
              <a:rPr lang="en-US" dirty="0">
                <a:latin typeface="Consolas"/>
                <a:cs typeface="Consolas"/>
              </a:rPr>
              <a:t>/... </a:t>
            </a:r>
            <a:r>
              <a:rPr lang="en-US" dirty="0" err="1">
                <a:latin typeface="Consolas"/>
                <a:cs typeface="Consolas"/>
              </a:rPr>
              <a:t>chare</a:t>
            </a:r>
            <a:r>
              <a:rPr lang="en-US" dirty="0">
                <a:latin typeface="Consolas"/>
                <a:cs typeface="Consolas"/>
              </a:rPr>
              <a:t> definitions ...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564440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 smtClean="0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5" b="12565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8"/>
            <a:ext cx="8615360" cy="213498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</a:t>
            </a:r>
            <a:r>
              <a:rPr lang="en-US" i="1" dirty="0"/>
              <a:t>methods</a:t>
            </a:r>
            <a:r>
              <a:rPr lang="en-US" dirty="0"/>
              <a:t>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dirty="0" err="1" smtClean="0">
                <a:latin typeface="Lucida Console"/>
                <a:cs typeface="Lucida Console"/>
              </a:rPr>
              <a:t>CBase_MyChare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3062696"/>
            <a:ext cx="861536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556563"/>
            <a:ext cx="8615359" cy="11366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[main]</a:t>
            </a:r>
            <a:r>
              <a:rPr lang="en-US" b="1" dirty="0" err="1">
                <a:latin typeface="Consolas"/>
                <a:cs typeface="Consolas"/>
              </a:rPr>
              <a:t>chare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/</a:t>
            </a:r>
            <a:r>
              <a:rPr lang="en-US" dirty="0">
                <a:latin typeface="Consolas"/>
                <a:cs typeface="Consolas"/>
              </a:rPr>
              <a:t>/... entry method definitions ...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718588"/>
            <a:ext cx="8615359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61865" y="5217089"/>
            <a:ext cx="8615359" cy="113665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class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 : </a:t>
            </a:r>
            <a:r>
              <a:rPr lang="en-US" b="1" dirty="0">
                <a:latin typeface="Consolas"/>
                <a:cs typeface="Consolas"/>
              </a:rPr>
              <a:t>public </a:t>
            </a:r>
            <a:r>
              <a:rPr lang="en-US" dirty="0" err="1" smtClean="0">
                <a:latin typeface="Consolas"/>
                <a:cs typeface="Consolas"/>
              </a:rPr>
              <a:t>CBase_MyChare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/</a:t>
            </a:r>
            <a:r>
              <a:rPr lang="en-US" dirty="0">
                <a:latin typeface="Consolas"/>
                <a:cs typeface="Consolas"/>
              </a:rPr>
              <a:t>/... entry method implementations ...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r>
              <a:rPr lang="en-US" dirty="0">
                <a:latin typeface="Consolas"/>
                <a:cs typeface="Consola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95149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8"/>
            <a:ext cx="8615359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1819953"/>
            <a:ext cx="8615359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2313820"/>
            <a:ext cx="8615359" cy="140191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entry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(); </a:t>
            </a:r>
            <a:r>
              <a:rPr lang="en-US" i="1" dirty="0">
                <a:latin typeface="Consolas"/>
                <a:cs typeface="Consolas"/>
              </a:rPr>
              <a:t>/∗ constructor entry method ∗/ </a:t>
            </a:r>
            <a:endParaRPr lang="en-US" i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entry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void </a:t>
            </a:r>
            <a:r>
              <a:rPr lang="en-US" dirty="0" smtClean="0">
                <a:latin typeface="Consolas"/>
                <a:cs typeface="Consolas"/>
              </a:rPr>
              <a:t>foo();</a:t>
            </a: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b="1" dirty="0">
                <a:latin typeface="Consolas"/>
                <a:cs typeface="Consolas"/>
              </a:rPr>
              <a:t>void </a:t>
            </a:r>
            <a:r>
              <a:rPr lang="en-US" dirty="0">
                <a:latin typeface="Consolas"/>
                <a:cs typeface="Consolas"/>
              </a:rPr>
              <a:t>bar(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param</a:t>
            </a:r>
            <a:r>
              <a:rPr lang="en-US" dirty="0">
                <a:latin typeface="Consolas"/>
                <a:cs typeface="Consolas"/>
              </a:rPr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063353"/>
            <a:ext cx="8615359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61865" y="4548527"/>
            <a:ext cx="8615359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() { </a:t>
            </a:r>
            <a:r>
              <a:rPr lang="en-US" i="1" dirty="0">
                <a:latin typeface="Consolas"/>
                <a:cs typeface="Consolas"/>
              </a:rPr>
              <a:t>/∗... constructor code ...∗/ 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::foo() { </a:t>
            </a:r>
            <a:r>
              <a:rPr lang="en-US" i="1" dirty="0">
                <a:latin typeface="Consolas"/>
                <a:cs typeface="Consolas"/>
              </a:rPr>
              <a:t>/∗... code to execute ...∗/ </a:t>
            </a:r>
            <a:r>
              <a:rPr lang="en-US" dirty="0">
                <a:latin typeface="Consolas"/>
                <a:cs typeface="Consolas"/>
              </a:rPr>
              <a:t>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::bar(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param</a:t>
            </a:r>
            <a:r>
              <a:rPr lang="en-US" dirty="0">
                <a:latin typeface="Consolas"/>
                <a:cs typeface="Consolas"/>
              </a:rPr>
              <a:t>) {</a:t>
            </a:r>
            <a:r>
              <a:rPr lang="en-US" i="1" dirty="0">
                <a:latin typeface="Consolas"/>
                <a:cs typeface="Consolas"/>
              </a:rPr>
              <a:t> /∗... code to execute ...∗/ </a:t>
            </a: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960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r>
              <a:rPr lang="en-US" dirty="0" smtClean="0"/>
              <a:t> contains </a:t>
            </a:r>
            <a:r>
              <a:rPr lang="en-US" dirty="0" err="1">
                <a:latin typeface="Lucida Console"/>
                <a:cs typeface="Lucida Console"/>
              </a:rPr>
              <a:t>argv</a:t>
            </a:r>
            <a:r>
              <a:rPr lang="en-US" dirty="0"/>
              <a:t> and </a:t>
            </a:r>
            <a:r>
              <a:rPr lang="en-US" dirty="0" err="1">
                <a:latin typeface="Lucida Console"/>
                <a:cs typeface="Lucida Console"/>
              </a:rPr>
              <a:t>argc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3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1843246"/>
            <a:ext cx="861536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>
                <a:latin typeface="Lucida Console"/>
                <a:cs typeface="Lucida Console"/>
              </a:rPr>
              <a:t>chare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>
                <a:latin typeface="Lucida Console"/>
                <a:cs typeface="Lucida Console"/>
              </a:rPr>
              <a:t> {...}; </a:t>
            </a:r>
            <a:r>
              <a:rPr lang="en-US" dirty="0"/>
              <a:t>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2723310"/>
            <a:ext cx="8615360" cy="4742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nsolas"/>
                <a:cs typeface="Consolas"/>
              </a:rPr>
              <a:t>CProxy_MyChare</a:t>
            </a:r>
            <a:r>
              <a:rPr lang="en-US" sz="2000" dirty="0">
                <a:latin typeface="Consolas"/>
                <a:cs typeface="Consolas"/>
              </a:rPr>
              <a:t>::</a:t>
            </a:r>
            <a:r>
              <a:rPr lang="en-US" sz="2000" dirty="0" err="1">
                <a:latin typeface="Consolas"/>
                <a:cs typeface="Consolas"/>
              </a:rPr>
              <a:t>ckNew</a:t>
            </a:r>
            <a:r>
              <a:rPr lang="en-US" sz="2000" dirty="0" smtClean="0">
                <a:latin typeface="Consolas"/>
                <a:cs typeface="Consolas"/>
              </a:rPr>
              <a:t>(... constructor </a:t>
            </a:r>
            <a:r>
              <a:rPr lang="en-US" sz="2000" dirty="0">
                <a:latin typeface="Consolas"/>
                <a:cs typeface="Consolas"/>
              </a:rPr>
              <a:t>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512885"/>
            <a:ext cx="8615360" cy="870971"/>
          </a:xfrm>
        </p:spPr>
        <p:txBody>
          <a:bodyPr/>
          <a:lstStyle/>
          <a:p>
            <a:r>
              <a:rPr lang="en-US" dirty="0"/>
              <a:t>To communicate with this class in the future, a </a:t>
            </a:r>
            <a:r>
              <a:rPr lang="en-US" i="1" dirty="0"/>
              <a:t>proxy</a:t>
            </a:r>
            <a:r>
              <a:rPr lang="en-US" dirty="0"/>
              <a:t>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475068"/>
            <a:ext cx="861536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nsolas"/>
                <a:cs typeface="Consolas"/>
              </a:rPr>
              <a:t>CProxy_MyChare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proxy =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</a:t>
            </a:r>
            <a:r>
              <a:rPr lang="en-US" sz="2000" dirty="0" err="1" smtClean="0">
                <a:latin typeface="Consolas"/>
                <a:cs typeface="Consolas"/>
              </a:rPr>
              <a:t>CProxy_MyChare</a:t>
            </a:r>
            <a:r>
              <a:rPr lang="en-US" sz="2000" dirty="0">
                <a:latin typeface="Consolas"/>
                <a:cs typeface="Consolas"/>
              </a:rPr>
              <a:t>::</a:t>
            </a:r>
            <a:r>
              <a:rPr lang="en-US" sz="2000" dirty="0" err="1">
                <a:latin typeface="Consolas"/>
                <a:cs typeface="Consolas"/>
              </a:rPr>
              <a:t>ckNew</a:t>
            </a:r>
            <a:r>
              <a:rPr lang="en-US" sz="2000" dirty="0">
                <a:latin typeface="Consolas"/>
                <a:cs typeface="Consolas"/>
              </a:rPr>
              <a:t>(... constructor arguments ...);</a:t>
            </a:r>
          </a:p>
        </p:txBody>
      </p:sp>
    </p:spTree>
    <p:extLst>
      <p:ext uri="{BB962C8B-B14F-4D97-AF65-F5344CB8AC3E}">
        <p14:creationId xmlns:p14="http://schemas.microsoft.com/office/powerpoint/2010/main" val="757213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8"/>
            <a:ext cx="861536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dirty="0" err="1" smtClean="0">
                <a:latin typeface="Lucida Console"/>
                <a:cs typeface="Lucida Console"/>
              </a:rPr>
              <a:t>thisProxy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dirty="0">
                <a:latin typeface="Lucida Console"/>
                <a:cs typeface="Lucida Console"/>
              </a:rPr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3468230"/>
            <a:ext cx="861536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962097"/>
            <a:ext cx="8615360" cy="51658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entry void </a:t>
            </a:r>
            <a:r>
              <a:rPr lang="en-US" dirty="0">
                <a:latin typeface="Consolas"/>
                <a:cs typeface="Consolas"/>
              </a:rPr>
              <a:t>foobar2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CProxy_Main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478684"/>
            <a:ext cx="861536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61865" y="5034835"/>
            <a:ext cx="861536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::foobar2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CProxy_Main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main)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main.foo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8906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There is a special system call </a:t>
            </a:r>
            <a:r>
              <a:rPr lang="en-US" sz="2800" dirty="0" err="1">
                <a:latin typeface="Lucida Console"/>
                <a:cs typeface="Lucida Console"/>
              </a:rPr>
              <a:t>CkExit</a:t>
            </a:r>
            <a:r>
              <a:rPr lang="en-US" sz="2800" dirty="0">
                <a:latin typeface="Lucida Console"/>
                <a:cs typeface="Lucida Console"/>
              </a:rPr>
              <a:t>()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dirty="0">
                <a:latin typeface="Lucida Console"/>
                <a:cs typeface="Lucida Console"/>
              </a:rPr>
              <a:t>exit() </a:t>
            </a:r>
            <a:r>
              <a:rPr lang="en-US" sz="2800" dirty="0"/>
              <a:t>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dirty="0" err="1" smtClean="0">
                <a:latin typeface="Lucida Console"/>
                <a:cs typeface="Lucida Console"/>
              </a:rPr>
              <a:t>CkExit</a:t>
            </a:r>
            <a:r>
              <a:rPr lang="en-US" sz="2800" dirty="0" smtClean="0">
                <a:latin typeface="Lucida Console"/>
                <a:cs typeface="Lucida Console"/>
              </a:rPr>
              <a:t>() </a:t>
            </a:r>
            <a:r>
              <a:rPr lang="en-US" sz="2800" dirty="0" smtClean="0"/>
              <a:t>should be called when you can safely terminate the application (you may want to synchronize before calling this)</a:t>
            </a:r>
            <a:endParaRPr lang="en-US" sz="2800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8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Consolas"/>
                <a:cs typeface="Consolas"/>
              </a:rPr>
              <a:t>mainmodule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MyModule</a:t>
            </a:r>
            <a:r>
              <a:rPr lang="en-US" sz="2000" dirty="0">
                <a:latin typeface="Consolas"/>
                <a:cs typeface="Consolas"/>
              </a:rPr>
              <a:t> {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latin typeface="Consolas"/>
                <a:cs typeface="Consolas"/>
              </a:rPr>
              <a:t>mainchare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Main(</a:t>
            </a:r>
            <a:r>
              <a:rPr lang="en-US" sz="2000" dirty="0" err="1">
                <a:latin typeface="Consolas"/>
                <a:cs typeface="Consolas"/>
              </a:rPr>
              <a:t>CkArgMsg</a:t>
            </a:r>
            <a:r>
              <a:rPr lang="en-US" sz="2000" dirty="0">
                <a:latin typeface="Consolas"/>
                <a:cs typeface="Consolas"/>
              </a:rPr>
              <a:t> ∗m);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}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</a:t>
            </a:r>
            <a:r>
              <a:rPr lang="en-US" sz="2000" b="1" dirty="0" err="1" smtClean="0">
                <a:latin typeface="Consolas"/>
                <a:cs typeface="Consolas"/>
              </a:rPr>
              <a:t>chare</a:t>
            </a:r>
            <a:r>
              <a:rPr lang="en-US" sz="2000" b="1" dirty="0" smtClean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Simple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dirty="0" smtClean="0">
                <a:latin typeface="Consolas"/>
                <a:cs typeface="Consolas"/>
              </a:rPr>
              <a:t>Simple(</a:t>
            </a:r>
            <a:r>
              <a:rPr lang="en-US" sz="2000" b="1" dirty="0" err="1" smtClean="0">
                <a:latin typeface="Consolas"/>
                <a:cs typeface="Consolas"/>
              </a:rPr>
              <a:t>int</a:t>
            </a:r>
            <a:r>
              <a:rPr lang="en-US" sz="2000" dirty="0" smtClean="0">
                <a:latin typeface="Consolas"/>
                <a:cs typeface="Consolas"/>
              </a:rPr>
              <a:t> x, </a:t>
            </a:r>
            <a:r>
              <a:rPr lang="en-US" sz="2000" b="1" dirty="0" smtClean="0">
                <a:latin typeface="Consolas"/>
                <a:cs typeface="Consolas"/>
              </a:rPr>
              <a:t>double</a:t>
            </a:r>
            <a:r>
              <a:rPr lang="en-US" sz="2000" dirty="0" smtClean="0">
                <a:latin typeface="Consolas"/>
                <a:cs typeface="Consolas"/>
              </a:rPr>
              <a:t> y);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}</a:t>
            </a:r>
            <a:r>
              <a:rPr lang="en-US" sz="2000" dirty="0">
                <a:latin typeface="Consolas"/>
                <a:cs typeface="Consolas"/>
              </a:rPr>
              <a:t>;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}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12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#</a:t>
            </a:r>
            <a:r>
              <a:rPr lang="en-US" b="1" dirty="0">
                <a:latin typeface="Consolas"/>
                <a:cs typeface="Consolas"/>
              </a:rPr>
              <a:t>include </a:t>
            </a:r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dirty="0" err="1">
                <a:latin typeface="Consolas"/>
                <a:cs typeface="Consolas"/>
              </a:rPr>
              <a:t>stdio.h</a:t>
            </a:r>
            <a:r>
              <a:rPr lang="en-US" dirty="0">
                <a:latin typeface="Consolas"/>
                <a:cs typeface="Consolas"/>
              </a:rPr>
              <a:t>&gt;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#</a:t>
            </a:r>
            <a:r>
              <a:rPr lang="en-US" b="1" dirty="0">
                <a:latin typeface="Consolas"/>
                <a:cs typeface="Consolas"/>
              </a:rPr>
              <a:t>include </a:t>
            </a:r>
            <a:r>
              <a:rPr lang="en-US" dirty="0" smtClean="0">
                <a:latin typeface="Consolas"/>
                <a:cs typeface="Consolas"/>
              </a:rPr>
              <a:t>“</a:t>
            </a:r>
            <a:r>
              <a:rPr lang="en-US" dirty="0" err="1" smtClean="0">
                <a:latin typeface="Consolas"/>
                <a:cs typeface="Consolas"/>
              </a:rPr>
              <a:t>MyModule.decl.h</a:t>
            </a:r>
            <a:r>
              <a:rPr lang="en-US" dirty="0" smtClean="0">
                <a:latin typeface="Consolas"/>
                <a:cs typeface="Consolas"/>
              </a:rPr>
              <a:t>”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class</a:t>
            </a:r>
            <a:r>
              <a:rPr lang="en-US" dirty="0">
                <a:latin typeface="Consolas"/>
                <a:cs typeface="Consolas"/>
              </a:rPr>
              <a:t> Main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CBase_Main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: Main(</a:t>
            </a:r>
            <a:r>
              <a:rPr lang="en-US" dirty="0" err="1">
                <a:latin typeface="Consolas"/>
                <a:cs typeface="Consolas"/>
              </a:rPr>
              <a:t>CkArgMsg</a:t>
            </a:r>
            <a:r>
              <a:rPr lang="en-US" dirty="0">
                <a:latin typeface="Consolas"/>
                <a:cs typeface="Consolas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”Hello World!”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smtClean="0">
                <a:latin typeface="Consolas"/>
                <a:cs typeface="Consolas"/>
              </a:rPr>
              <a:t>m-&gt;</a:t>
            </a:r>
            <a:r>
              <a:rPr lang="en-US" dirty="0" err="1" smtClean="0">
                <a:latin typeface="Consolas"/>
                <a:cs typeface="Consolas"/>
              </a:rPr>
              <a:t>argc</a:t>
            </a:r>
            <a:r>
              <a:rPr lang="en-US" dirty="0" smtClean="0">
                <a:latin typeface="Consolas"/>
                <a:cs typeface="Consolas"/>
              </a:rPr>
              <a:t> &gt; 1)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&lt;&lt; “Hello” &lt;&lt; m-&gt;</a:t>
            </a:r>
            <a:r>
              <a:rPr lang="en-US" dirty="0" err="1" smtClean="0">
                <a:latin typeface="Consolas"/>
                <a:cs typeface="Consolas"/>
              </a:rPr>
              <a:t>argv</a:t>
            </a:r>
            <a:r>
              <a:rPr lang="en-US" dirty="0" smtClean="0">
                <a:latin typeface="Consolas"/>
                <a:cs typeface="Consolas"/>
              </a:rPr>
              <a:t>[1] &lt;&lt; “!!!” &lt;&lt; </a:t>
            </a:r>
            <a:r>
              <a:rPr lang="en-US" dirty="0" err="1" smtClean="0">
                <a:latin typeface="Consolas"/>
                <a:cs typeface="Consolas"/>
              </a:rPr>
              <a:t>endl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double</a:t>
            </a:r>
            <a:r>
              <a:rPr lang="en-US" dirty="0" smtClean="0">
                <a:latin typeface="Consolas"/>
                <a:cs typeface="Consolas"/>
              </a:rPr>
              <a:t> pi  = 3.1415;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CProxy_Simple</a:t>
            </a:r>
            <a:r>
              <a:rPr lang="en-US" dirty="0" smtClean="0">
                <a:latin typeface="Consolas"/>
                <a:cs typeface="Consolas"/>
              </a:rPr>
              <a:t>::</a:t>
            </a:r>
            <a:r>
              <a:rPr lang="en-US" dirty="0" err="1" smtClean="0">
                <a:latin typeface="Consolas"/>
                <a:cs typeface="Consolas"/>
              </a:rPr>
              <a:t>ckNew</a:t>
            </a:r>
            <a:r>
              <a:rPr lang="en-US" dirty="0" smtClean="0">
                <a:latin typeface="Consolas"/>
                <a:cs typeface="Consolas"/>
              </a:rPr>
              <a:t>(12, pi);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class</a:t>
            </a:r>
            <a:r>
              <a:rPr lang="en-US" dirty="0" smtClean="0">
                <a:latin typeface="Consolas"/>
                <a:cs typeface="Consolas"/>
              </a:rPr>
              <a:t> Simple : </a:t>
            </a:r>
            <a:r>
              <a:rPr lang="en-US" b="1" dirty="0" smtClean="0">
                <a:latin typeface="Consolas"/>
                <a:cs typeface="Consolas"/>
              </a:rPr>
              <a:t>public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CBase_Simple</a:t>
            </a:r>
            <a:r>
              <a:rPr lang="en-US" dirty="0" smtClean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public</a:t>
            </a:r>
            <a:r>
              <a:rPr lang="en-US" dirty="0" smtClean="0">
                <a:latin typeface="Consolas"/>
                <a:cs typeface="Consolas"/>
              </a:rPr>
              <a:t>: Simple(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dirty="0" smtClean="0">
                <a:latin typeface="Consolas"/>
                <a:cs typeface="Consolas"/>
              </a:rPr>
              <a:t> x, </a:t>
            </a:r>
            <a:r>
              <a:rPr lang="en-US" b="1" dirty="0" smtClean="0">
                <a:latin typeface="Consolas"/>
                <a:cs typeface="Consolas"/>
              </a:rPr>
              <a:t>double</a:t>
            </a:r>
            <a:r>
              <a:rPr lang="en-US" dirty="0" smtClean="0">
                <a:latin typeface="Consolas"/>
                <a:cs typeface="Consolas"/>
              </a:rPr>
              <a:t> y)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&lt;&lt; “ Hello from a simple </a:t>
            </a:r>
            <a:r>
              <a:rPr lang="en-US" dirty="0" err="1" smtClean="0">
                <a:latin typeface="Consolas"/>
                <a:cs typeface="Consolas"/>
              </a:rPr>
              <a:t>chare</a:t>
            </a:r>
            <a:r>
              <a:rPr lang="en-US" dirty="0" smtClean="0">
                <a:latin typeface="Consolas"/>
                <a:cs typeface="Consolas"/>
              </a:rPr>
              <a:t> running on ” &lt;&lt; </a:t>
            </a:r>
            <a:r>
              <a:rPr lang="en-US" dirty="0" err="1" smtClean="0">
                <a:latin typeface="Consolas"/>
                <a:cs typeface="Consolas"/>
              </a:rPr>
              <a:t>CkMyPe</a:t>
            </a:r>
            <a:r>
              <a:rPr lang="en-US" dirty="0" smtClean="0">
                <a:latin typeface="Consolas"/>
                <a:cs typeface="Consolas"/>
              </a:rPr>
              <a:t>() &lt;&lt; </a:t>
            </a:r>
            <a:r>
              <a:rPr lang="en-US" dirty="0" err="1" smtClean="0">
                <a:latin typeface="Consolas"/>
                <a:cs typeface="Consolas"/>
              </a:rPr>
              <a:t>endl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&lt;&lt; “ Area of a circle of radius” &lt;&lt; x &lt;&lt; “ is ” &lt;&lt; y*x*x &lt;&lt; </a:t>
            </a:r>
            <a:r>
              <a:rPr lang="en-US" dirty="0" err="1" smtClean="0">
                <a:latin typeface="Consolas"/>
                <a:cs typeface="Consolas"/>
              </a:rPr>
              <a:t>endl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CkExit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#include </a:t>
            </a:r>
            <a:r>
              <a:rPr lang="en-US" dirty="0" smtClean="0">
                <a:latin typeface="Consolas"/>
                <a:cs typeface="Consolas"/>
              </a:rPr>
              <a:t>“</a:t>
            </a:r>
            <a:r>
              <a:rPr lang="en-US" dirty="0" err="1" smtClean="0">
                <a:latin typeface="Consolas"/>
                <a:cs typeface="Consolas"/>
              </a:rPr>
              <a:t>MyModule.def.h</a:t>
            </a:r>
            <a:r>
              <a:rPr lang="en-US" dirty="0" smtClean="0">
                <a:latin typeface="Consolas"/>
                <a:cs typeface="Consolas"/>
              </a:rPr>
              <a:t>”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88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1018057"/>
            <a:ext cx="861536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1918799"/>
            <a:ext cx="8615360" cy="22742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nsolas"/>
                <a:cs typeface="Consolas"/>
              </a:rPr>
              <a:t>CProxy_MyChare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proxy =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</a:t>
            </a:r>
            <a:r>
              <a:rPr lang="en-US" sz="2000" dirty="0" err="1" smtClean="0">
                <a:latin typeface="Consolas"/>
                <a:cs typeface="Consolas"/>
              </a:rPr>
              <a:t>CProxy_MyChare</a:t>
            </a:r>
            <a:r>
              <a:rPr lang="en-US" sz="2000" dirty="0">
                <a:latin typeface="Consolas"/>
                <a:cs typeface="Consolas"/>
              </a:rPr>
              <a:t>::ckNew(... constructor arguments ...);</a:t>
            </a:r>
          </a:p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/>
                <a:cs typeface="Consolas"/>
              </a:rPr>
              <a:t>proxy.foo</a:t>
            </a:r>
            <a:r>
              <a:rPr lang="en-US" sz="2000" dirty="0">
                <a:latin typeface="Consolas"/>
                <a:cs typeface="Consolas"/>
              </a:rPr>
              <a:t>();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/>
                <a:cs typeface="Consolas"/>
              </a:rPr>
              <a:t>proxy.bar</a:t>
            </a:r>
            <a:r>
              <a:rPr lang="en-US" sz="2000" dirty="0">
                <a:latin typeface="Consolas"/>
                <a:cs typeface="Consolas"/>
              </a:rPr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61865" y="4193047"/>
            <a:ext cx="861536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Lucida Console"/>
                <a:cs typeface="Lucida Console"/>
              </a:rPr>
              <a:t>foo</a:t>
            </a:r>
            <a:r>
              <a:rPr lang="en-US" dirty="0"/>
              <a:t> and </a:t>
            </a:r>
            <a:r>
              <a:rPr lang="en-US" dirty="0">
                <a:latin typeface="Lucida Console"/>
                <a:cs typeface="Lucida Console"/>
              </a:rPr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</p:spTree>
    <p:extLst>
      <p:ext uri="{BB962C8B-B14F-4D97-AF65-F5344CB8AC3E}">
        <p14:creationId xmlns:p14="http://schemas.microsoft.com/office/powerpoint/2010/main" val="394974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2039235"/>
            <a:ext cx="8615360" cy="118845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CProxy_MyChare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proxy = </a:t>
            </a:r>
            <a:r>
              <a:rPr lang="en-US" dirty="0" err="1" smtClean="0">
                <a:latin typeface="Consolas"/>
                <a:cs typeface="Consolas"/>
              </a:rPr>
              <a:t>CProxy_MyChare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ckNew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 </a:t>
            </a:r>
            <a:r>
              <a:rPr lang="en-US" dirty="0" err="1" smtClean="0">
                <a:latin typeface="Consolas"/>
                <a:cs typeface="Consolas"/>
              </a:rPr>
              <a:t>proxy.foo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proxy.bar</a:t>
            </a:r>
            <a:r>
              <a:rPr lang="en-US" dirty="0">
                <a:latin typeface="Consolas"/>
                <a:cs typeface="Consolas"/>
              </a:rPr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227695"/>
            <a:ext cx="861536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3717278"/>
            <a:ext cx="8615360" cy="278376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::foo()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”foo executes”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::bar(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param</a:t>
            </a:r>
            <a:r>
              <a:rPr lang="en-US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”bar executes with ” &lt;&lt; </a:t>
            </a:r>
            <a:r>
              <a:rPr lang="en-US" dirty="0" err="1">
                <a:latin typeface="Consolas"/>
                <a:cs typeface="Consolas"/>
              </a:rPr>
              <a:t>param</a:t>
            </a:r>
            <a:r>
              <a:rPr lang="en-US" dirty="0">
                <a:latin typeface="Consolas"/>
                <a:cs typeface="Consolas"/>
              </a:rPr>
              <a:t>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838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59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1494797"/>
            <a:ext cx="8615359" cy="76952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proxy.bar</a:t>
            </a:r>
            <a:r>
              <a:rPr lang="en-US" dirty="0">
                <a:latin typeface="Consolas"/>
                <a:cs typeface="Consolas"/>
              </a:rPr>
              <a:t>(7);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proxy.bar</a:t>
            </a:r>
            <a:r>
              <a:rPr lang="en-US" dirty="0">
                <a:latin typeface="Consolas"/>
                <a:cs typeface="Consolas"/>
              </a:rPr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2282970"/>
            <a:ext cx="8615359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2825038"/>
            <a:ext cx="8615359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::bar(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param</a:t>
            </a:r>
            <a:r>
              <a:rPr lang="en-US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</a:t>
            </a:r>
            <a:r>
              <a:rPr lang="en-US" dirty="0" smtClean="0">
                <a:latin typeface="Consolas"/>
                <a:cs typeface="Consolas"/>
              </a:rPr>
              <a:t>“bar </a:t>
            </a:r>
            <a:r>
              <a:rPr lang="en-US" dirty="0">
                <a:latin typeface="Consolas"/>
                <a:cs typeface="Consolas"/>
              </a:rPr>
              <a:t>executes with ” &lt;&lt; </a:t>
            </a:r>
            <a:r>
              <a:rPr lang="en-US" dirty="0" err="1">
                <a:latin typeface="Consolas"/>
                <a:cs typeface="Consolas"/>
              </a:rPr>
              <a:t>param</a:t>
            </a:r>
            <a:r>
              <a:rPr lang="en-US" dirty="0">
                <a:latin typeface="Consolas"/>
                <a:cs typeface="Consolas"/>
              </a:rPr>
              <a:t>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61865" y="4016448"/>
            <a:ext cx="8615359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61865" y="4478667"/>
            <a:ext cx="8615359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bar executes with 5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bar </a:t>
            </a:r>
            <a:r>
              <a:rPr lang="en-US" dirty="0">
                <a:latin typeface="Consolas"/>
                <a:cs typeface="Consolas"/>
              </a:rPr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61865" y="5655070"/>
            <a:ext cx="8615359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bar </a:t>
            </a:r>
            <a:r>
              <a:rPr lang="en-US" dirty="0">
                <a:latin typeface="Consolas"/>
                <a:cs typeface="Consolas"/>
              </a:rPr>
              <a:t>executes with </a:t>
            </a:r>
            <a:r>
              <a:rPr lang="en-US" dirty="0" smtClean="0">
                <a:latin typeface="Consolas"/>
                <a:cs typeface="Consolas"/>
              </a:rPr>
              <a:t>7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bar executes with </a:t>
            </a:r>
            <a:r>
              <a:rPr lang="en-US" dirty="0" smtClean="0">
                <a:latin typeface="Consolas"/>
                <a:cs typeface="Consolas"/>
              </a:rPr>
              <a:t>5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73213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55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59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1438153"/>
            <a:ext cx="8615359" cy="49876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struct</a:t>
            </a:r>
            <a:r>
              <a:rPr lang="en-US" dirty="0">
                <a:latin typeface="Consolas"/>
                <a:cs typeface="Consolas"/>
              </a:rPr>
              <a:t> Main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CBase_Main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Main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CkArgMsg</a:t>
            </a:r>
            <a:r>
              <a:rPr lang="en-US" dirty="0">
                <a:latin typeface="Consolas"/>
                <a:cs typeface="Consolas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double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pi = 3.1415;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CProxy_Simple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sim</a:t>
            </a:r>
            <a:r>
              <a:rPr lang="en-US" dirty="0">
                <a:latin typeface="Consolas"/>
                <a:cs typeface="Consolas"/>
              </a:rPr>
              <a:t> = </a:t>
            </a:r>
            <a:r>
              <a:rPr lang="en-US" dirty="0" err="1" smtClean="0">
                <a:latin typeface="Consolas"/>
                <a:cs typeface="Consolas"/>
              </a:rPr>
              <a:t>CProxy_Simple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ckNew</a:t>
            </a:r>
            <a:r>
              <a:rPr lang="en-US" dirty="0">
                <a:latin typeface="Consolas"/>
                <a:cs typeface="Consolas"/>
              </a:rPr>
              <a:t>(pi);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for</a:t>
            </a:r>
            <a:r>
              <a:rPr lang="en-US" dirty="0" smtClean="0">
                <a:latin typeface="Consolas"/>
                <a:cs typeface="Consolas"/>
              </a:rPr>
              <a:t> (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i</a:t>
            </a:r>
            <a:r>
              <a:rPr lang="en-US" dirty="0" smtClean="0">
                <a:latin typeface="Consolas"/>
                <a:cs typeface="Consolas"/>
              </a:rPr>
              <a:t> = 1; </a:t>
            </a:r>
            <a:r>
              <a:rPr lang="en-US" dirty="0" err="1" smtClean="0">
                <a:latin typeface="Consolas"/>
                <a:cs typeface="Consolas"/>
              </a:rPr>
              <a:t>i</a:t>
            </a:r>
            <a:r>
              <a:rPr lang="en-US" dirty="0" smtClean="0">
                <a:latin typeface="Consolas"/>
                <a:cs typeface="Consolas"/>
              </a:rPr>
              <a:t> &lt; 10; </a:t>
            </a:r>
            <a:r>
              <a:rPr lang="en-US" dirty="0" err="1" smtClean="0">
                <a:latin typeface="Consolas"/>
                <a:cs typeface="Consolas"/>
              </a:rPr>
              <a:t>i</a:t>
            </a:r>
            <a:r>
              <a:rPr lang="en-US" dirty="0" smtClean="0">
                <a:latin typeface="Consolas"/>
                <a:cs typeface="Consolas"/>
              </a:rPr>
              <a:t>++) </a:t>
            </a:r>
            <a:r>
              <a:rPr lang="en-US" dirty="0" err="1" smtClean="0">
                <a:latin typeface="Consolas"/>
                <a:cs typeface="Consolas"/>
              </a:rPr>
              <a:t>sim.findArea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i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en-US" b="1" dirty="0" smtClean="0">
                <a:latin typeface="Consolas"/>
                <a:cs typeface="Consolas"/>
              </a:rPr>
              <a:t>false</a:t>
            </a:r>
            <a:r>
              <a:rPr lang="en-US" dirty="0" smtClean="0">
                <a:latin typeface="Consolas"/>
                <a:cs typeface="Consolas"/>
              </a:rPr>
              <a:t>);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sim.findArea</a:t>
            </a:r>
            <a:r>
              <a:rPr lang="en-US" dirty="0">
                <a:latin typeface="Consolas"/>
                <a:cs typeface="Consolas"/>
              </a:rPr>
              <a:t>(10, </a:t>
            </a:r>
            <a:r>
              <a:rPr lang="en-US" b="1" dirty="0">
                <a:latin typeface="Consolas"/>
                <a:cs typeface="Consolas"/>
              </a:rPr>
              <a:t>true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}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err="1" smtClean="0">
                <a:latin typeface="Consolas"/>
                <a:cs typeface="Consolas"/>
              </a:rPr>
              <a:t>struct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Simple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CBase_Simple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float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y;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Simple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>
                <a:latin typeface="Consolas"/>
                <a:cs typeface="Consolas"/>
              </a:rPr>
              <a:t>double</a:t>
            </a:r>
            <a:r>
              <a:rPr lang="en-US" dirty="0">
                <a:latin typeface="Consolas"/>
                <a:cs typeface="Consolas"/>
              </a:rPr>
              <a:t> pi)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y </a:t>
            </a:r>
            <a:r>
              <a:rPr lang="en-US" dirty="0">
                <a:latin typeface="Consolas"/>
                <a:cs typeface="Consolas"/>
              </a:rPr>
              <a:t>= pi;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</a:t>
            </a:r>
            <a:r>
              <a:rPr lang="en-US" dirty="0" smtClean="0">
                <a:latin typeface="Consolas"/>
                <a:cs typeface="Consolas"/>
              </a:rPr>
              <a:t>“Hello </a:t>
            </a:r>
            <a:r>
              <a:rPr lang="en-US" dirty="0">
                <a:latin typeface="Consolas"/>
                <a:cs typeface="Consolas"/>
              </a:rPr>
              <a:t>from a simple </a:t>
            </a:r>
            <a:r>
              <a:rPr lang="en-US" dirty="0" err="1">
                <a:latin typeface="Consolas"/>
                <a:cs typeface="Consolas"/>
              </a:rPr>
              <a:t>chare</a:t>
            </a:r>
            <a:r>
              <a:rPr lang="en-US" dirty="0">
                <a:latin typeface="Consolas"/>
                <a:cs typeface="Consolas"/>
              </a:rPr>
              <a:t> running on ” &lt;&lt; </a:t>
            </a:r>
            <a:r>
              <a:rPr lang="en-US" dirty="0" err="1">
                <a:latin typeface="Consolas"/>
                <a:cs typeface="Consolas"/>
              </a:rPr>
              <a:t>CkMyPe</a:t>
            </a:r>
            <a:r>
              <a:rPr lang="en-US" dirty="0">
                <a:latin typeface="Consolas"/>
                <a:cs typeface="Consolas"/>
              </a:rPr>
              <a:t>()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void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findArea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r, </a:t>
            </a:r>
            <a:r>
              <a:rPr lang="en-US" b="1" dirty="0" err="1">
                <a:latin typeface="Consolas"/>
                <a:cs typeface="Consolas"/>
              </a:rPr>
              <a:t>bool</a:t>
            </a:r>
            <a:r>
              <a:rPr lang="en-US" dirty="0">
                <a:latin typeface="Consolas"/>
                <a:cs typeface="Consolas"/>
              </a:rPr>
              <a:t> done)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”Area of a circle of radius” &lt;&lt; r &lt;&lt; ” is ” &lt;&lt; </a:t>
            </a:r>
            <a:r>
              <a:rPr lang="en-US" dirty="0" err="1">
                <a:latin typeface="Consolas"/>
                <a:cs typeface="Consolas"/>
              </a:rPr>
              <a:t>y∗r∗r</a:t>
            </a:r>
            <a:r>
              <a:rPr lang="en-US" dirty="0">
                <a:latin typeface="Consolas"/>
                <a:cs typeface="Consolas"/>
              </a:rPr>
              <a:t>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(done) </a:t>
            </a:r>
            <a:r>
              <a:rPr lang="en-US" dirty="0" err="1">
                <a:latin typeface="Consolas"/>
                <a:cs typeface="Consolas"/>
              </a:rPr>
              <a:t>CkExit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4981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1409469"/>
            <a:ext cx="8615359" cy="161983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</a:t>
            </a:r>
            <a:r>
              <a:rPr lang="en-US" dirty="0" err="1" smtClean="0">
                <a:latin typeface="Consolas"/>
                <a:cs typeface="Consolas"/>
              </a:rPr>
              <a:t>pup_stl.h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/>
              <a:t>Arrays </a:t>
            </a:r>
            <a:r>
              <a:rPr lang="en-US" dirty="0"/>
              <a:t>of basic data types can also be passed like this:</a:t>
            </a:r>
          </a:p>
          <a:p>
            <a:r>
              <a:rPr lang="en-US" dirty="0">
                <a:latin typeface="Consolas"/>
                <a:cs typeface="Consolas"/>
              </a:rPr>
              <a:t>.ci</a:t>
            </a:r>
            <a:r>
              <a:rPr lang="en-US" dirty="0"/>
              <a:t>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3049954"/>
            <a:ext cx="8615359" cy="49413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entry void </a:t>
            </a:r>
            <a:r>
              <a:rPr lang="en-US" dirty="0" err="1">
                <a:latin typeface="Consolas"/>
                <a:cs typeface="Consolas"/>
              </a:rPr>
              <a:t>foobar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length, 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575558"/>
            <a:ext cx="8615359" cy="501539"/>
          </a:xfrm>
        </p:spPr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.C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108067"/>
            <a:ext cx="8615360" cy="137621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foobar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length, 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b="1" dirty="0">
                <a:latin typeface="Consolas"/>
                <a:cs typeface="Consolas"/>
              </a:rPr>
              <a:t>∗ </a:t>
            </a:r>
            <a:r>
              <a:rPr lang="en-US" dirty="0">
                <a:latin typeface="Consolas"/>
                <a:cs typeface="Consolas"/>
              </a:rPr>
              <a:t>data)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i="1" dirty="0" smtClean="0">
                <a:latin typeface="Consolas"/>
                <a:cs typeface="Consolas"/>
              </a:rPr>
              <a:t>   /</a:t>
            </a:r>
            <a:r>
              <a:rPr lang="en-US" i="1" dirty="0">
                <a:latin typeface="Consolas"/>
                <a:cs typeface="Consolas"/>
              </a:rPr>
              <a:t>/ ... </a:t>
            </a:r>
            <a:r>
              <a:rPr lang="en-US" i="1" dirty="0" err="1">
                <a:latin typeface="Consolas"/>
                <a:cs typeface="Consolas"/>
              </a:rPr>
              <a:t>foobar</a:t>
            </a:r>
            <a:r>
              <a:rPr lang="en-US" i="1" dirty="0">
                <a:latin typeface="Consolas"/>
                <a:cs typeface="Consolas"/>
              </a:rPr>
              <a:t> code ...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075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57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0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833726"/>
            <a:ext cx="8615359" cy="49757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1357348"/>
            <a:ext cx="8615359" cy="214982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array</a:t>
            </a:r>
            <a:r>
              <a:rPr lang="en-US" dirty="0">
                <a:latin typeface="Consolas"/>
                <a:cs typeface="Consolas"/>
              </a:rPr>
              <a:t> [1d] foo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entry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foo(); </a:t>
            </a:r>
            <a:r>
              <a:rPr lang="en-US" i="1" dirty="0">
                <a:latin typeface="Consolas"/>
                <a:cs typeface="Consolas"/>
              </a:rPr>
              <a:t>// constructor </a:t>
            </a:r>
            <a:endParaRPr lang="en-US" i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/ ... entry methods ...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array </a:t>
            </a:r>
            <a:r>
              <a:rPr lang="en-US" dirty="0">
                <a:latin typeface="Consolas"/>
                <a:cs typeface="Consolas"/>
              </a:rPr>
              <a:t>[2d] bar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dirty="0">
                <a:latin typeface="Consolas"/>
                <a:cs typeface="Consolas"/>
              </a:rPr>
              <a:t>bar(); </a:t>
            </a:r>
            <a:r>
              <a:rPr lang="en-US" i="1" dirty="0">
                <a:latin typeface="Consolas"/>
                <a:cs typeface="Consolas"/>
              </a:rPr>
              <a:t>// constructor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/ ... entry methods ...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507176"/>
            <a:ext cx="8615359" cy="5168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024014"/>
            <a:ext cx="8615359" cy="241732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struct</a:t>
            </a:r>
            <a:r>
              <a:rPr lang="en-US" dirty="0">
                <a:latin typeface="Consolas"/>
                <a:cs typeface="Consolas"/>
              </a:rPr>
              <a:t> foo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CBase_foo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foo</a:t>
            </a:r>
            <a:r>
              <a:rPr lang="en-US" dirty="0">
                <a:latin typeface="Consolas"/>
                <a:cs typeface="Consolas"/>
              </a:rPr>
              <a:t>() { 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foo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CkMigrateMessage</a:t>
            </a:r>
            <a:r>
              <a:rPr lang="en-US" dirty="0">
                <a:latin typeface="Consolas"/>
                <a:cs typeface="Consolas"/>
              </a:rPr>
              <a:t>∗) { 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i="1" dirty="0" smtClean="0">
                <a:latin typeface="Consolas"/>
                <a:cs typeface="Consolas"/>
              </a:rPr>
              <a:t>   /</a:t>
            </a:r>
            <a:r>
              <a:rPr lang="en-US" i="1" dirty="0">
                <a:latin typeface="Consolas"/>
                <a:cs typeface="Consolas"/>
              </a:rPr>
              <a:t>/ ... entry methods </a:t>
            </a:r>
            <a:r>
              <a:rPr lang="en-US" i="1" dirty="0" smtClean="0">
                <a:latin typeface="Consolas"/>
                <a:cs typeface="Consolas"/>
              </a:rPr>
              <a:t>… </a:t>
            </a:r>
            <a:endParaRPr lang="en-US" i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  <a:r>
              <a:rPr lang="en-US" dirty="0" smtClean="0">
                <a:latin typeface="Consolas"/>
                <a:cs typeface="Consolas"/>
              </a:rPr>
              <a:t>; 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struct</a:t>
            </a:r>
            <a:r>
              <a:rPr lang="en-US" dirty="0">
                <a:latin typeface="Consolas"/>
                <a:cs typeface="Consolas"/>
              </a:rPr>
              <a:t> bar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CBase_bar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bar</a:t>
            </a:r>
            <a:r>
              <a:rPr lang="en-US" dirty="0">
                <a:latin typeface="Consolas"/>
                <a:cs typeface="Consolas"/>
              </a:rPr>
              <a:t>() { 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bar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CkMigrateMessage</a:t>
            </a:r>
            <a:r>
              <a:rPr lang="en-US" dirty="0">
                <a:latin typeface="Consolas"/>
                <a:cs typeface="Consolas"/>
              </a:rPr>
              <a:t>∗) { </a:t>
            </a:r>
            <a:r>
              <a:rPr lang="en-US" dirty="0" smtClean="0">
                <a:latin typeface="Consolas"/>
                <a:cs typeface="Consolas"/>
              </a:rPr>
              <a:t>} 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6474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1181714"/>
            <a:ext cx="8615359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2118422"/>
            <a:ext cx="8615359" cy="13662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void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someMethod</a:t>
            </a:r>
            <a:r>
              <a:rPr lang="en-US" dirty="0">
                <a:latin typeface="Consolas"/>
                <a:cs typeface="Consolas"/>
              </a:rPr>
              <a:t>()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CProxy_foo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ckNew</a:t>
            </a:r>
            <a:r>
              <a:rPr lang="en-US" dirty="0">
                <a:latin typeface="Consolas"/>
                <a:cs typeface="Consolas"/>
              </a:rPr>
              <a:t>(10);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CProxy_bar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ckNew</a:t>
            </a:r>
            <a:r>
              <a:rPr lang="en-US" dirty="0">
                <a:latin typeface="Consolas"/>
                <a:cs typeface="Consolas"/>
              </a:rPr>
              <a:t>(5, 5);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646047"/>
            <a:ext cx="8615359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096611"/>
            <a:ext cx="8615359" cy="35188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CProxy_foo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myFoo</a:t>
            </a:r>
            <a:r>
              <a:rPr lang="en-US" dirty="0">
                <a:latin typeface="Consolas"/>
                <a:cs typeface="Consolas"/>
              </a:rPr>
              <a:t> = </a:t>
            </a:r>
            <a:r>
              <a:rPr lang="en-US" dirty="0" err="1" smtClean="0">
                <a:latin typeface="Consolas"/>
                <a:cs typeface="Consolas"/>
              </a:rPr>
              <a:t>CProxy_foo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ckNew</a:t>
            </a:r>
            <a:r>
              <a:rPr lang="en-US" dirty="0">
                <a:latin typeface="Consolas"/>
                <a:cs typeface="Consolas"/>
              </a:rPr>
              <a:t>(10)</a:t>
            </a:r>
            <a:r>
              <a:rPr lang="en-US" dirty="0" smtClean="0">
                <a:latin typeface="Consolas"/>
                <a:cs typeface="Consolas"/>
              </a:rPr>
              <a:t>; 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1865" y="4618140"/>
            <a:ext cx="8615359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261865" y="5411279"/>
            <a:ext cx="8615359" cy="35188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myFoo</a:t>
            </a:r>
            <a:r>
              <a:rPr lang="en-US" dirty="0">
                <a:latin typeface="Consolas"/>
                <a:cs typeface="Consolas"/>
              </a:rPr>
              <a:t>[4].</a:t>
            </a:r>
            <a:r>
              <a:rPr lang="en-US" dirty="0" err="1">
                <a:latin typeface="Consolas"/>
                <a:cs typeface="Consolas"/>
              </a:rPr>
              <a:t>invokeEntry</a:t>
            </a:r>
            <a:r>
              <a:rPr lang="en-US" dirty="0">
                <a:latin typeface="Consolas"/>
                <a:cs typeface="Consola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66278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thisIndex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1099116"/>
            <a:ext cx="8615360" cy="16450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1d: </a:t>
            </a:r>
            <a:r>
              <a:rPr lang="en-US" dirty="0" err="1" smtClean="0">
                <a:solidFill>
                  <a:srgbClr val="292934"/>
                </a:solidFill>
                <a:latin typeface="Lucida Console"/>
                <a:cs typeface="Lucida Console"/>
              </a:rPr>
              <a:t>thisIndex</a:t>
            </a:r>
            <a:r>
              <a:rPr lang="en-US" i="1" dirty="0" smtClean="0">
                <a:solidFill>
                  <a:srgbClr val="292934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/>
              <a:t>returns </a:t>
            </a:r>
            <a:r>
              <a:rPr lang="en-US" dirty="0"/>
              <a:t>the index of the current </a:t>
            </a:r>
            <a:r>
              <a:rPr lang="en-US" dirty="0" err="1"/>
              <a:t>chare</a:t>
            </a:r>
            <a:r>
              <a:rPr lang="en-US" dirty="0"/>
              <a:t> array element </a:t>
            </a:r>
            <a:endParaRPr lang="en-US" dirty="0" smtClean="0"/>
          </a:p>
          <a:p>
            <a:r>
              <a:rPr lang="en-US" dirty="0" smtClean="0"/>
              <a:t>2d</a:t>
            </a:r>
            <a:r>
              <a:rPr lang="en-US" dirty="0"/>
              <a:t>: </a:t>
            </a:r>
            <a:r>
              <a:rPr lang="en-US" dirty="0" err="1" smtClean="0">
                <a:latin typeface="Lucida Console"/>
                <a:cs typeface="Lucida Console"/>
              </a:rPr>
              <a:t>thisIndex.x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dirty="0" err="1">
                <a:latin typeface="Lucida Console"/>
                <a:cs typeface="Lucida Console"/>
              </a:rPr>
              <a:t>thisIndex.y</a:t>
            </a:r>
            <a:r>
              <a:rPr lang="en-US" dirty="0"/>
              <a:t> </a:t>
            </a:r>
            <a:r>
              <a:rPr lang="en-US" dirty="0" smtClean="0"/>
              <a:t>return </a:t>
            </a:r>
            <a:r>
              <a:rPr lang="en-US" dirty="0"/>
              <a:t>the indices of </a:t>
            </a:r>
            <a:r>
              <a:rPr lang="en-US" dirty="0" smtClean="0"/>
              <a:t>the current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.ci </a:t>
            </a:r>
            <a:r>
              <a:rPr lang="en-US" dirty="0" smtClean="0"/>
              <a:t>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2744155"/>
            <a:ext cx="8615360" cy="1028412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array</a:t>
            </a:r>
            <a:r>
              <a:rPr lang="en-US" dirty="0">
                <a:latin typeface="Consolas"/>
                <a:cs typeface="Consolas"/>
              </a:rPr>
              <a:t> [1d] foo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dirty="0">
                <a:latin typeface="Consolas"/>
                <a:cs typeface="Consolas"/>
              </a:rPr>
              <a:t>foo();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 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772567"/>
            <a:ext cx="8615360" cy="440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.C </a:t>
            </a:r>
            <a:r>
              <a:rPr lang="en-US" sz="2000" dirty="0" smtClean="0"/>
              <a:t>file: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207539"/>
            <a:ext cx="8615360" cy="16118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struct</a:t>
            </a:r>
            <a:r>
              <a:rPr lang="en-US" dirty="0">
                <a:latin typeface="Consolas"/>
                <a:cs typeface="Consolas"/>
              </a:rPr>
              <a:t> foo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CBase_foo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foo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dirty="0" err="1" smtClean="0">
                <a:latin typeface="Consolas"/>
                <a:cs typeface="Consolas"/>
              </a:rPr>
              <a:t>CkPrintf</a:t>
            </a:r>
            <a:r>
              <a:rPr lang="en-US" dirty="0" smtClean="0">
                <a:latin typeface="Consolas"/>
                <a:cs typeface="Consolas"/>
              </a:rPr>
              <a:t>(“array </a:t>
            </a:r>
            <a:r>
              <a:rPr lang="en-US" dirty="0">
                <a:latin typeface="Consolas"/>
                <a:cs typeface="Consolas"/>
              </a:rPr>
              <a:t>index = %d”, </a:t>
            </a:r>
            <a:r>
              <a:rPr lang="en-US" dirty="0" err="1">
                <a:latin typeface="Consolas"/>
                <a:cs typeface="Consolas"/>
              </a:rPr>
              <a:t>thisIndex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948586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Consolas"/>
                <a:cs typeface="Consolas"/>
              </a:rPr>
              <a:t>mainmodule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arr</a:t>
            </a:r>
            <a:r>
              <a:rPr lang="en-US" sz="20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latin typeface="Consolas"/>
                <a:cs typeface="Consolas"/>
              </a:rPr>
              <a:t>mainchare</a:t>
            </a:r>
            <a:r>
              <a:rPr lang="en-US" sz="2000" b="1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Main(</a:t>
            </a:r>
            <a:r>
              <a:rPr lang="en-US" sz="2000" dirty="0" err="1">
                <a:latin typeface="Consolas"/>
                <a:cs typeface="Consolas"/>
              </a:rPr>
              <a:t>CkArgMsg</a:t>
            </a:r>
            <a:r>
              <a:rPr lang="en-US" sz="2000" dirty="0">
                <a:latin typeface="Consolas"/>
                <a:cs typeface="Consolas"/>
              </a:rPr>
              <a:t>∗);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}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b="1" dirty="0" smtClean="0">
                <a:latin typeface="Consolas"/>
                <a:cs typeface="Consolas"/>
              </a:rPr>
              <a:t>array </a:t>
            </a:r>
            <a:r>
              <a:rPr lang="en-US" sz="2000" dirty="0">
                <a:latin typeface="Consolas"/>
                <a:cs typeface="Consolas"/>
              </a:rPr>
              <a:t>[1D] hello {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dirty="0">
                <a:latin typeface="Consolas"/>
                <a:cs typeface="Consolas"/>
              </a:rPr>
              <a:t>hello(</a:t>
            </a:r>
            <a:r>
              <a:rPr lang="en-US" sz="2000" dirty="0" err="1">
                <a:latin typeface="Consolas"/>
                <a:cs typeface="Consolas"/>
              </a:rPr>
              <a:t>int</a:t>
            </a:r>
            <a:r>
              <a:rPr lang="en-US" sz="2000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/>
                <a:cs typeface="Consolas"/>
              </a:rPr>
              <a:t>      entry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void </a:t>
            </a:r>
            <a:r>
              <a:rPr lang="en-US" sz="2000" dirty="0" err="1">
                <a:latin typeface="Consolas"/>
                <a:cs typeface="Consolas"/>
              </a:rPr>
              <a:t>printHello</a:t>
            </a:r>
            <a:r>
              <a:rPr lang="en-US" sz="2000" dirty="0">
                <a:latin typeface="Consolas"/>
                <a:cs typeface="Consolas"/>
              </a:rPr>
              <a:t>();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}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Library</a:t>
            </a:r>
            <a:endParaRPr lang="en-US" dirty="0"/>
          </a:p>
          <a:p>
            <a:r>
              <a:rPr lang="en-US" dirty="0"/>
              <a:t>Communication primitives</a:t>
            </a:r>
          </a:p>
          <a:p>
            <a:endParaRPr lang="en-US" dirty="0" smtClean="0"/>
          </a:p>
          <a:p>
            <a:r>
              <a:rPr lang="en-US" dirty="0" smtClean="0"/>
              <a:t>MPI </a:t>
            </a:r>
            <a:r>
              <a:rPr lang="en-US" dirty="0"/>
              <a:t>does not directly support automated resource management (e.g. load balancing, fault tolerance, etc.)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#</a:t>
            </a:r>
            <a:r>
              <a:rPr lang="en-US" b="1" dirty="0">
                <a:latin typeface="Consolas"/>
                <a:cs typeface="Consolas"/>
              </a:rPr>
              <a:t>include </a:t>
            </a:r>
            <a:r>
              <a:rPr lang="en-US" dirty="0" smtClean="0">
                <a:latin typeface="Consolas"/>
                <a:cs typeface="Consolas"/>
              </a:rPr>
              <a:t>“</a:t>
            </a:r>
            <a:r>
              <a:rPr lang="en-US" dirty="0" err="1" smtClean="0">
                <a:latin typeface="Consolas"/>
                <a:cs typeface="Consolas"/>
              </a:rPr>
              <a:t>arr.decl.h</a:t>
            </a:r>
            <a:r>
              <a:rPr lang="en-US" dirty="0" smtClean="0">
                <a:latin typeface="Consolas"/>
                <a:cs typeface="Consolas"/>
              </a:rPr>
              <a:t>”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struct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Main : </a:t>
            </a:r>
            <a:r>
              <a:rPr lang="en-US" dirty="0" err="1" smtClean="0">
                <a:latin typeface="Consolas"/>
                <a:cs typeface="Consolas"/>
              </a:rPr>
              <a:t>CBase_Main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Main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CkArgMsg</a:t>
            </a:r>
            <a:r>
              <a:rPr lang="en-US" dirty="0">
                <a:latin typeface="Consolas"/>
                <a:cs typeface="Consolas"/>
              </a:rPr>
              <a:t>∗ </a:t>
            </a:r>
            <a:r>
              <a:rPr lang="en-US" dirty="0" err="1">
                <a:latin typeface="Consolas"/>
                <a:cs typeface="Consolas"/>
              </a:rPr>
              <a:t>msg</a:t>
            </a:r>
            <a:r>
              <a:rPr lang="en-US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arraySize</a:t>
            </a:r>
            <a:r>
              <a:rPr lang="en-US" dirty="0">
                <a:latin typeface="Consolas"/>
                <a:cs typeface="Consolas"/>
              </a:rPr>
              <a:t> = </a:t>
            </a:r>
            <a:r>
              <a:rPr lang="en-US" dirty="0" err="1">
                <a:latin typeface="Consolas"/>
                <a:cs typeface="Consolas"/>
              </a:rPr>
              <a:t>atoi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msg</a:t>
            </a:r>
            <a:r>
              <a:rPr lang="en-US" dirty="0" smtClean="0">
                <a:latin typeface="Consolas"/>
                <a:cs typeface="Consolas"/>
              </a:rPr>
              <a:t>-&gt;</a:t>
            </a:r>
            <a:r>
              <a:rPr lang="en-US" dirty="0" err="1" smtClean="0">
                <a:latin typeface="Consolas"/>
                <a:cs typeface="Consolas"/>
              </a:rPr>
              <a:t>argv</a:t>
            </a:r>
            <a:r>
              <a:rPr lang="en-US" dirty="0" smtClean="0">
                <a:latin typeface="Consolas"/>
                <a:cs typeface="Consolas"/>
              </a:rPr>
              <a:t>[1]);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dirty="0" err="1" smtClean="0">
                <a:latin typeface="Consolas"/>
                <a:cs typeface="Consolas"/>
              </a:rPr>
              <a:t>CProxy_hello</a:t>
            </a:r>
            <a:r>
              <a:rPr lang="en-US" dirty="0" smtClean="0">
                <a:latin typeface="Consolas"/>
                <a:cs typeface="Consolas"/>
              </a:rPr>
              <a:t> p = </a:t>
            </a:r>
            <a:r>
              <a:rPr lang="en-US" dirty="0" err="1" smtClean="0">
                <a:latin typeface="Consolas"/>
                <a:cs typeface="Consolas"/>
              </a:rPr>
              <a:t>CProxy_hello</a:t>
            </a:r>
            <a:r>
              <a:rPr lang="en-US" dirty="0" smtClean="0">
                <a:latin typeface="Consolas"/>
                <a:cs typeface="Consolas"/>
              </a:rPr>
              <a:t>::</a:t>
            </a:r>
            <a:r>
              <a:rPr lang="en-US" dirty="0" err="1" smtClean="0">
                <a:latin typeface="Consolas"/>
                <a:cs typeface="Consolas"/>
              </a:rPr>
              <a:t>ckNew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arraySize</a:t>
            </a:r>
            <a:r>
              <a:rPr lang="en-US" dirty="0" smtClean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p[0].</a:t>
            </a:r>
            <a:r>
              <a:rPr lang="en-US" dirty="0" err="1" smtClean="0">
                <a:latin typeface="Consolas"/>
                <a:cs typeface="Consolas"/>
              </a:rPr>
              <a:t>printHello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err="1" smtClean="0">
                <a:latin typeface="Consolas"/>
                <a:cs typeface="Consolas"/>
              </a:rPr>
              <a:t>struct</a:t>
            </a:r>
            <a:r>
              <a:rPr lang="en-US" dirty="0" smtClean="0">
                <a:latin typeface="Consolas"/>
                <a:cs typeface="Consolas"/>
              </a:rPr>
              <a:t> hello : </a:t>
            </a:r>
            <a:r>
              <a:rPr lang="en-US" dirty="0" err="1" smtClean="0">
                <a:latin typeface="Consolas"/>
                <a:cs typeface="Consolas"/>
              </a:rPr>
              <a:t>CBase_hello</a:t>
            </a:r>
            <a:r>
              <a:rPr lang="en-US" dirty="0" smtClean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  </a:t>
            </a:r>
            <a:r>
              <a:rPr lang="en-US" dirty="0" smtClean="0">
                <a:latin typeface="Consolas"/>
                <a:cs typeface="Consolas"/>
              </a:rPr>
              <a:t>hello(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dirty="0" smtClean="0">
                <a:latin typeface="Consolas"/>
                <a:cs typeface="Consolas"/>
              </a:rPr>
              <a:t> n) : </a:t>
            </a:r>
            <a:r>
              <a:rPr lang="en-US" dirty="0" err="1" smtClean="0">
                <a:latin typeface="Consolas"/>
                <a:cs typeface="Consolas"/>
              </a:rPr>
              <a:t>arraySize</a:t>
            </a:r>
            <a:r>
              <a:rPr lang="en-US" dirty="0" smtClean="0">
                <a:latin typeface="Consolas"/>
                <a:cs typeface="Consolas"/>
              </a:rPr>
              <a:t>(n) { 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hello(</a:t>
            </a:r>
            <a:r>
              <a:rPr lang="en-US" dirty="0" err="1" smtClean="0">
                <a:latin typeface="Consolas"/>
                <a:cs typeface="Consolas"/>
              </a:rPr>
              <a:t>CkMigrateMessage</a:t>
            </a:r>
            <a:r>
              <a:rPr lang="en-US" dirty="0" smtClean="0">
                <a:latin typeface="Consolas"/>
                <a:cs typeface="Consolas"/>
              </a:rPr>
              <a:t>*) { 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void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printHello</a:t>
            </a:r>
            <a:r>
              <a:rPr lang="en-US" dirty="0" smtClean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dirty="0" err="1" smtClean="0">
                <a:latin typeface="Consolas"/>
                <a:cs typeface="Consolas"/>
              </a:rPr>
              <a:t>CkPrintf</a:t>
            </a:r>
            <a:r>
              <a:rPr lang="en-US" dirty="0" smtClean="0">
                <a:latin typeface="Consolas"/>
                <a:cs typeface="Consolas"/>
              </a:rPr>
              <a:t>(“PE[%d]: hello from p[%d]\n”, </a:t>
            </a:r>
            <a:r>
              <a:rPr lang="en-US" dirty="0" err="1" smtClean="0">
                <a:latin typeface="Consolas"/>
                <a:cs typeface="Consolas"/>
              </a:rPr>
              <a:t>CkMyPe</a:t>
            </a:r>
            <a:r>
              <a:rPr lang="en-US" dirty="0" smtClean="0">
                <a:latin typeface="Consolas"/>
                <a:cs typeface="Consolas"/>
              </a:rPr>
              <a:t>(), </a:t>
            </a:r>
            <a:r>
              <a:rPr lang="en-US" dirty="0" err="1" smtClean="0">
                <a:latin typeface="Consolas"/>
                <a:cs typeface="Consolas"/>
              </a:rPr>
              <a:t>thisIndex</a:t>
            </a:r>
            <a:r>
              <a:rPr lang="en-US" dirty="0" smtClean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(</a:t>
            </a:r>
            <a:r>
              <a:rPr lang="en-US" dirty="0" err="1" smtClean="0">
                <a:latin typeface="Consolas"/>
                <a:cs typeface="Consolas"/>
              </a:rPr>
              <a:t>thisIndex</a:t>
            </a:r>
            <a:r>
              <a:rPr lang="en-US" dirty="0" smtClean="0">
                <a:latin typeface="Consolas"/>
                <a:cs typeface="Consolas"/>
              </a:rPr>
              <a:t> == </a:t>
            </a:r>
            <a:r>
              <a:rPr lang="en-US" dirty="0" err="1" smtClean="0">
                <a:latin typeface="Consolas"/>
                <a:cs typeface="Consolas"/>
              </a:rPr>
              <a:t>arraySize</a:t>
            </a:r>
            <a:r>
              <a:rPr lang="en-US" dirty="0" smtClean="0">
                <a:latin typeface="Consolas"/>
                <a:cs typeface="Consolas"/>
              </a:rPr>
              <a:t> – 1) </a:t>
            </a:r>
            <a:r>
              <a:rPr lang="en-US" dirty="0" err="1" smtClean="0">
                <a:latin typeface="Consolas"/>
                <a:cs typeface="Consolas"/>
              </a:rPr>
              <a:t>CkExit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thisProxy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 err="1" smtClean="0">
                <a:latin typeface="Consolas"/>
                <a:cs typeface="Consolas"/>
              </a:rPr>
              <a:t>thisIndex</a:t>
            </a:r>
            <a:r>
              <a:rPr lang="en-US" dirty="0" smtClean="0">
                <a:latin typeface="Consolas"/>
                <a:cs typeface="Consolas"/>
              </a:rPr>
              <a:t> + 1].</a:t>
            </a:r>
            <a:r>
              <a:rPr lang="en-US" dirty="0" err="1" smtClean="0">
                <a:latin typeface="Consolas"/>
                <a:cs typeface="Consolas"/>
              </a:rPr>
              <a:t>printHello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private</a:t>
            </a:r>
            <a:r>
              <a:rPr lang="en-US" dirty="0" smtClean="0">
                <a:latin typeface="Consolas"/>
                <a:cs typeface="Consolas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arraySize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#include</a:t>
            </a:r>
            <a:r>
              <a:rPr lang="en-US" dirty="0" smtClean="0">
                <a:latin typeface="Consolas"/>
                <a:cs typeface="Consolas"/>
              </a:rPr>
              <a:t> “</a:t>
            </a:r>
            <a:r>
              <a:rPr lang="en-US" dirty="0" err="1" smtClean="0">
                <a:latin typeface="Consolas"/>
                <a:cs typeface="Consolas"/>
              </a:rPr>
              <a:t>arr.def.h</a:t>
            </a:r>
            <a:r>
              <a:rPr lang="en-US" dirty="0" smtClean="0">
                <a:latin typeface="Consolas"/>
                <a:cs typeface="Consolas"/>
              </a:rPr>
              <a:t>”</a:t>
            </a:r>
            <a:endParaRPr lang="en-US" b="1" dirty="0" smtClean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9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61865" y="5474535"/>
            <a:ext cx="8615360" cy="862141"/>
          </a:xfrm>
        </p:spPr>
        <p:txBody>
          <a:bodyPr>
            <a:normAutofit/>
          </a:bodyPr>
          <a:lstStyle/>
          <a:p>
            <a:r>
              <a:rPr lang="en-US" sz="2200" dirty="0" err="1">
                <a:latin typeface="Consolas"/>
                <a:cs typeface="Consolas"/>
              </a:rPr>
              <a:t>arrayHello</a:t>
            </a:r>
            <a:r>
              <a:rPr lang="en-US" sz="2200" dirty="0"/>
              <a:t> on BG/Q 16 Nodes, mode c16, 1024 </a:t>
            </a:r>
            <a:r>
              <a:rPr lang="en-US" sz="2200" dirty="0" smtClean="0"/>
              <a:t>elements</a:t>
            </a:r>
            <a:br>
              <a:rPr lang="en-US" sz="2200" dirty="0" smtClean="0"/>
            </a:br>
            <a:r>
              <a:rPr lang="en-US" sz="2200" dirty="0" smtClean="0"/>
              <a:t>(</a:t>
            </a:r>
            <a:r>
              <a:rPr lang="en-US" sz="2200" dirty="0"/>
              <a:t>4 per process)</a:t>
            </a:r>
          </a:p>
        </p:txBody>
      </p:sp>
    </p:spTree>
    <p:extLst>
      <p:ext uri="{BB962C8B-B14F-4D97-AF65-F5344CB8AC3E}">
        <p14:creationId xmlns:p14="http://schemas.microsoft.com/office/powerpoint/2010/main" val="4191599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knows how to ‘find’ objects </a:t>
            </a:r>
            <a:r>
              <a:rPr lang="en-US" dirty="0" smtClean="0"/>
              <a:t>efficiently:       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(</a:t>
            </a:r>
            <a:r>
              <a:rPr lang="en-US" i="1" dirty="0" smtClean="0"/>
              <a:t>collection</a:t>
            </a:r>
            <a:r>
              <a:rPr lang="en-US" dirty="0" smtClean="0"/>
              <a:t>, </a:t>
            </a:r>
            <a:r>
              <a:rPr lang="en-US" i="1" dirty="0" smtClean="0"/>
              <a:t>index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processor</a:t>
            </a:r>
            <a:endParaRPr lang="en-US" dirty="0" smtClean="0"/>
          </a:p>
          <a:p>
            <a:r>
              <a:rPr lang="en-US" dirty="0"/>
              <a:t>Applications can specify a </a:t>
            </a:r>
            <a:r>
              <a:rPr lang="en-US" dirty="0" smtClean="0"/>
              <a:t>mapping </a:t>
            </a:r>
            <a:r>
              <a:rPr lang="en-US" dirty="0"/>
              <a:t>or use simple runtime-</a:t>
            </a:r>
            <a:r>
              <a:rPr lang="en-US" dirty="0" smtClean="0"/>
              <a:t>provided options </a:t>
            </a:r>
            <a:r>
              <a:rPr lang="en-US" dirty="0"/>
              <a:t>(e.g. blocked, round-robin</a:t>
            </a:r>
            <a:r>
              <a:rPr lang="en-US" dirty="0" smtClean="0"/>
              <a:t>)</a:t>
            </a:r>
          </a:p>
          <a:p>
            <a:r>
              <a:rPr lang="en-US" dirty="0" smtClean="0"/>
              <a:t>Distribution </a:t>
            </a:r>
            <a:r>
              <a:rPr lang="en-US" dirty="0"/>
              <a:t>can be </a:t>
            </a:r>
            <a:r>
              <a:rPr lang="en-US" dirty="0" smtClean="0"/>
              <a:t>static </a:t>
            </a:r>
            <a:r>
              <a:rPr lang="en-US" dirty="0"/>
              <a:t>or dynamic!</a:t>
            </a:r>
          </a:p>
          <a:p>
            <a:r>
              <a:rPr lang="en-US" dirty="0"/>
              <a:t>Key abstraction: application logic doesn’t change, even though performance might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develop and test logic in objects separately from their </a:t>
            </a:r>
            <a:r>
              <a:rPr lang="en-US" dirty="0" smtClean="0"/>
              <a:t>distribution</a:t>
            </a:r>
          </a:p>
          <a:p>
            <a:r>
              <a:rPr lang="en-US" dirty="0" smtClean="0"/>
              <a:t>Separation </a:t>
            </a:r>
            <a:r>
              <a:rPr lang="en-US" dirty="0"/>
              <a:t>in time: make it work, then make it fast</a:t>
            </a:r>
          </a:p>
          <a:p>
            <a:r>
              <a:rPr lang="en-US" dirty="0"/>
              <a:t>Division of labor: domain specialist writes object code, </a:t>
            </a:r>
            <a:r>
              <a:rPr lang="en-US" dirty="0" err="1"/>
              <a:t>computationalist</a:t>
            </a:r>
            <a:r>
              <a:rPr lang="en-US" dirty="0"/>
              <a:t> writes mapping</a:t>
            </a:r>
          </a:p>
          <a:p>
            <a:r>
              <a:rPr lang="en-US" dirty="0"/>
              <a:t>Portability: </a:t>
            </a:r>
            <a:r>
              <a:rPr lang="en-US" dirty="0" smtClean="0"/>
              <a:t>different </a:t>
            </a:r>
            <a:r>
              <a:rPr lang="en-US" dirty="0"/>
              <a:t>mappings for </a:t>
            </a:r>
            <a:r>
              <a:rPr lang="en-US" dirty="0" smtClean="0"/>
              <a:t>different </a:t>
            </a:r>
            <a:r>
              <a:rPr lang="en-US" dirty="0"/>
              <a:t>systems, scales, or configurations</a:t>
            </a:r>
          </a:p>
          <a:p>
            <a:r>
              <a:rPr lang="en-US" dirty="0"/>
              <a:t>Shared progress: improved mapping techniques can benefit existing code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6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Collective Communication Operations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59" cy="2325503"/>
          </a:xfrm>
        </p:spPr>
        <p:txBody>
          <a:bodyPr>
            <a:normAutofit/>
          </a:bodyPr>
          <a:lstStyle/>
          <a:p>
            <a:r>
              <a:rPr lang="en-US" dirty="0"/>
              <a:t>Point-to-point operations involve only two objects</a:t>
            </a:r>
          </a:p>
          <a:p>
            <a:r>
              <a:rPr lang="en-US" dirty="0"/>
              <a:t>Collective operations that involve a collection of objects </a:t>
            </a:r>
            <a:endParaRPr lang="en-US" dirty="0" smtClean="0"/>
          </a:p>
          <a:p>
            <a:r>
              <a:rPr lang="en-US" dirty="0" smtClean="0"/>
              <a:t>Broadcast</a:t>
            </a:r>
            <a:r>
              <a:rPr lang="en-US" dirty="0"/>
              <a:t>: calls a method in each object of the array </a:t>
            </a:r>
            <a:endParaRPr lang="en-US" dirty="0" smtClean="0"/>
          </a:p>
          <a:p>
            <a:r>
              <a:rPr lang="en-US" dirty="0" smtClean="0"/>
              <a:t>Reduction</a:t>
            </a:r>
            <a:r>
              <a:rPr lang="en-US" dirty="0"/>
              <a:t>: collects a contribution from each object of the array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spanning tree is used to send/receive data</a:t>
            </a:r>
          </a:p>
        </p:txBody>
      </p:sp>
      <p:pic>
        <p:nvPicPr>
          <p:cNvPr id="10" name="Content Placeholder 9" descr="spanningTree.pdf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83" r="-23883"/>
          <a:stretch>
            <a:fillRect/>
          </a:stretch>
        </p:blipFill>
        <p:spPr>
          <a:xfrm>
            <a:off x="261864" y="3235480"/>
            <a:ext cx="8615360" cy="2992618"/>
          </a:xfrm>
        </p:spPr>
      </p:pic>
    </p:spTree>
    <p:extLst>
      <p:ext uri="{BB962C8B-B14F-4D97-AF65-F5344CB8AC3E}">
        <p14:creationId xmlns:p14="http://schemas.microsoft.com/office/powerpoint/2010/main" val="1242544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59" cy="1813334"/>
          </a:xfrm>
        </p:spPr>
        <p:txBody>
          <a:bodyPr>
            <a:normAutofit/>
          </a:bodyPr>
          <a:lstStyle/>
          <a:p>
            <a:r>
              <a:rPr lang="en-US" dirty="0"/>
              <a:t>A message to each object in a collection</a:t>
            </a:r>
          </a:p>
          <a:p>
            <a:r>
              <a:rPr lang="en-US" dirty="0"/>
              <a:t>The </a:t>
            </a:r>
            <a:r>
              <a:rPr lang="en-US" dirty="0" err="1"/>
              <a:t>chare</a:t>
            </a:r>
            <a:r>
              <a:rPr lang="en-US" dirty="0"/>
              <a:t> array proxy object is used to perform a broadcast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looks like a function call to the proxy object</a:t>
            </a:r>
          </a:p>
          <a:p>
            <a:r>
              <a:rPr lang="en-US" dirty="0"/>
              <a:t>From the main </a:t>
            </a:r>
            <a:r>
              <a:rPr lang="en-US" dirty="0" err="1"/>
              <a:t>chare</a:t>
            </a:r>
            <a:r>
              <a:rPr lang="en-US" dirty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261866" y="2783300"/>
            <a:ext cx="8608944" cy="90388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 smtClean="0">
                <a:latin typeface="Consolas"/>
                <a:cs typeface="Consolas"/>
              </a:rPr>
              <a:t>CProxy_Hello</a:t>
            </a:r>
            <a:r>
              <a:rPr lang="en-US" sz="1800" dirty="0" smtClean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helloArray</a:t>
            </a:r>
            <a:r>
              <a:rPr lang="en-US" sz="1800" dirty="0">
                <a:latin typeface="Consolas"/>
                <a:cs typeface="Consolas"/>
              </a:rPr>
              <a:t> = </a:t>
            </a:r>
            <a:r>
              <a:rPr lang="en-US" sz="1800" dirty="0" err="1" smtClean="0">
                <a:latin typeface="Consolas"/>
                <a:cs typeface="Consolas"/>
              </a:rPr>
              <a:t>CProxy_Hello</a:t>
            </a:r>
            <a:r>
              <a:rPr lang="en-US" sz="1800" dirty="0" smtClean="0">
                <a:latin typeface="Consolas"/>
                <a:cs typeface="Consolas"/>
              </a:rPr>
              <a:t>:</a:t>
            </a:r>
            <a:r>
              <a:rPr lang="en-US" sz="1800" dirty="0">
                <a:latin typeface="Consolas"/>
                <a:cs typeface="Consolas"/>
              </a:rPr>
              <a:t>:</a:t>
            </a:r>
            <a:r>
              <a:rPr lang="en-US" sz="1800" dirty="0" err="1">
                <a:latin typeface="Consolas"/>
                <a:cs typeface="Consolas"/>
              </a:rPr>
              <a:t>ckNew</a:t>
            </a:r>
            <a:r>
              <a:rPr lang="en-US" sz="1800" dirty="0" smtClean="0">
                <a:latin typeface="Consolas"/>
                <a:cs typeface="Consolas"/>
              </a:rPr>
              <a:t>(</a:t>
            </a:r>
            <a:r>
              <a:rPr lang="en-US" sz="1800" dirty="0" err="1" smtClean="0">
                <a:latin typeface="Consolas"/>
                <a:cs typeface="Consolas"/>
              </a:rPr>
              <a:t>helloArraySize</a:t>
            </a:r>
            <a:r>
              <a:rPr lang="en-US" sz="1800" dirty="0">
                <a:latin typeface="Consolas"/>
                <a:cs typeface="Consolas"/>
              </a:rPr>
              <a:t>); </a:t>
            </a:r>
            <a:endParaRPr lang="en-US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onsolas"/>
                <a:cs typeface="Consolas"/>
              </a:rPr>
              <a:t>helloArray.foo</a:t>
            </a:r>
            <a:r>
              <a:rPr lang="en-US" sz="1800" dirty="0">
                <a:latin typeface="Consolas"/>
                <a:cs typeface="Consolas"/>
              </a:rPr>
              <a:t>();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261865" y="3687180"/>
            <a:ext cx="8615359" cy="535481"/>
          </a:xfrm>
        </p:spPr>
        <p:txBody>
          <a:bodyPr/>
          <a:lstStyle/>
          <a:p>
            <a:r>
              <a:rPr lang="en-US" dirty="0"/>
              <a:t>From a </a:t>
            </a:r>
            <a:r>
              <a:rPr lang="en-US" dirty="0" err="1"/>
              <a:t>chare</a:t>
            </a:r>
            <a:r>
              <a:rPr lang="en-US" dirty="0"/>
              <a:t> array element that is a member of the same array: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261865" y="4222662"/>
            <a:ext cx="8608945" cy="56608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>
                <a:latin typeface="Consolas"/>
                <a:cs typeface="Consolas"/>
              </a:rPr>
              <a:t>thisProxy.foo</a:t>
            </a:r>
            <a:r>
              <a:rPr lang="en-US" sz="2200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261865" y="4788744"/>
            <a:ext cx="8615359" cy="53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 that has a proxy p to the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261865" y="5324225"/>
            <a:ext cx="8608945" cy="56608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200" dirty="0" err="1" smtClean="0">
                <a:latin typeface="Consolas"/>
                <a:cs typeface="Consolas"/>
              </a:rPr>
              <a:t>p.foo</a:t>
            </a:r>
            <a:r>
              <a:rPr lang="en-US" sz="2200" dirty="0" smtClean="0">
                <a:latin typeface="Consolas"/>
                <a:cs typeface="Consolas"/>
              </a:rPr>
              <a:t>()</a:t>
            </a:r>
            <a:endParaRPr lang="en-US" sz="2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31471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a set of values: </a:t>
            </a:r>
            <a:r>
              <a:rPr lang="en-US" dirty="0">
                <a:latin typeface="Consolas"/>
                <a:cs typeface="Consolas"/>
              </a:rPr>
              <a:t>sum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max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aggregate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Usually </a:t>
            </a:r>
            <a:r>
              <a:rPr lang="en-US" dirty="0"/>
              <a:t>reduces the set of values to a single value </a:t>
            </a:r>
            <a:endParaRPr lang="en-US" dirty="0" smtClean="0"/>
          </a:p>
          <a:p>
            <a:r>
              <a:rPr lang="en-US" dirty="0" smtClean="0"/>
              <a:t>Combination </a:t>
            </a:r>
            <a:r>
              <a:rPr lang="en-US" dirty="0"/>
              <a:t>of values requires an operator</a:t>
            </a:r>
          </a:p>
          <a:p>
            <a:r>
              <a:rPr lang="en-US" dirty="0"/>
              <a:t>The operator must be commutative and associative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object calls </a:t>
            </a:r>
            <a:r>
              <a:rPr lang="en-US" dirty="0">
                <a:latin typeface="Lucida Console"/>
                <a:cs typeface="Lucida Console"/>
              </a:rPr>
              <a:t>contribute</a:t>
            </a:r>
            <a:r>
              <a:rPr lang="en-US" dirty="0"/>
              <a:t> in a reduction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2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Consolas"/>
                <a:cs typeface="Consolas"/>
              </a:rPr>
              <a:t>mainmodule</a:t>
            </a:r>
            <a:r>
              <a:rPr lang="en-US" sz="2000" dirty="0">
                <a:latin typeface="Consolas"/>
                <a:cs typeface="Consolas"/>
              </a:rPr>
              <a:t> reduction {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latin typeface="Consolas"/>
                <a:cs typeface="Consolas"/>
              </a:rPr>
              <a:t>mainchare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Main(</a:t>
            </a:r>
            <a:r>
              <a:rPr lang="en-US" sz="2000" dirty="0" err="1">
                <a:latin typeface="Consolas"/>
                <a:cs typeface="Consolas"/>
              </a:rPr>
              <a:t>CkArgMsg</a:t>
            </a:r>
            <a:r>
              <a:rPr lang="en-US" sz="2000" dirty="0">
                <a:latin typeface="Consolas"/>
                <a:cs typeface="Consolas"/>
              </a:rPr>
              <a:t>∗ </a:t>
            </a:r>
            <a:r>
              <a:rPr lang="en-US" sz="2000" dirty="0" err="1">
                <a:latin typeface="Consolas"/>
                <a:cs typeface="Consolas"/>
              </a:rPr>
              <a:t>msg</a:t>
            </a:r>
            <a:r>
              <a:rPr lang="en-US" sz="2000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[</a:t>
            </a:r>
            <a:r>
              <a:rPr lang="en-US" sz="2000" dirty="0" err="1">
                <a:latin typeface="Consolas"/>
                <a:cs typeface="Consolas"/>
              </a:rPr>
              <a:t>reductiontarget</a:t>
            </a:r>
            <a:r>
              <a:rPr lang="en-US" sz="2000" dirty="0">
                <a:latin typeface="Consolas"/>
                <a:cs typeface="Consolas"/>
              </a:rPr>
              <a:t>] </a:t>
            </a:r>
            <a:r>
              <a:rPr lang="en-US" sz="2000" b="1" dirty="0">
                <a:latin typeface="Consolas"/>
                <a:cs typeface="Consolas"/>
              </a:rPr>
              <a:t>void</a:t>
            </a:r>
            <a:r>
              <a:rPr lang="en-US" sz="2000" dirty="0">
                <a:latin typeface="Consolas"/>
                <a:cs typeface="Consolas"/>
              </a:rPr>
              <a:t> done(</a:t>
            </a:r>
            <a:r>
              <a:rPr lang="en-US" sz="2000" b="1" dirty="0" err="1">
                <a:latin typeface="Consolas"/>
                <a:cs typeface="Consolas"/>
              </a:rPr>
              <a:t>int</a:t>
            </a:r>
            <a:r>
              <a:rPr lang="en-US" sz="2000" dirty="0">
                <a:latin typeface="Consolas"/>
                <a:cs typeface="Consolas"/>
              </a:rPr>
              <a:t> value);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}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</a:t>
            </a:r>
            <a:r>
              <a:rPr lang="en-US" sz="2000" b="1" dirty="0" smtClean="0">
                <a:latin typeface="Consolas"/>
                <a:cs typeface="Consolas"/>
              </a:rPr>
              <a:t>array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[1D] Elem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Elem(</a:t>
            </a:r>
            <a:r>
              <a:rPr lang="en-US" sz="2000" dirty="0" smtClean="0">
                <a:latin typeface="Consolas"/>
                <a:cs typeface="Consolas"/>
              </a:rPr>
              <a:t>CProxy_Main </a:t>
            </a:r>
            <a:r>
              <a:rPr lang="en-US" sz="2000" dirty="0">
                <a:latin typeface="Consolas"/>
                <a:cs typeface="Consolas"/>
              </a:rPr>
              <a:t>mProxy);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};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}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70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856161"/>
            <a:ext cx="8615359" cy="483936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#include </a:t>
            </a:r>
            <a:r>
              <a:rPr lang="en-US" sz="1100" dirty="0" smtClean="0"/>
              <a:t>“reduction.decl.h</a:t>
            </a:r>
            <a:r>
              <a:rPr lang="en-US" sz="1100" dirty="0"/>
              <a:t>” </a:t>
            </a:r>
            <a:br>
              <a:rPr lang="en-US" sz="1100" dirty="0"/>
            </a:br>
            <a:endParaRPr lang="en-US" sz="1100" dirty="0"/>
          </a:p>
          <a:p>
            <a:pPr marL="0" indent="0">
              <a:buNone/>
            </a:pPr>
            <a:r>
              <a:rPr lang="en-US" sz="1100" b="1" dirty="0" smtClean="0"/>
              <a:t>const </a:t>
            </a:r>
            <a:r>
              <a:rPr lang="en-US" sz="1100" b="1" dirty="0"/>
              <a:t>int </a:t>
            </a:r>
            <a:r>
              <a:rPr lang="en-US" sz="1100" dirty="0"/>
              <a:t>numElements = 49; </a:t>
            </a: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100" dirty="0" smtClean="0"/>
          </a:p>
          <a:p>
            <a:pPr marL="0" indent="0">
              <a:buNone/>
            </a:pPr>
            <a:r>
              <a:rPr lang="en-US" sz="1100" b="1" dirty="0" smtClean="0"/>
              <a:t>class </a:t>
            </a:r>
            <a:r>
              <a:rPr lang="en-US" sz="1100" dirty="0"/>
              <a:t>Main : </a:t>
            </a:r>
            <a:r>
              <a:rPr lang="en-US" sz="1100" b="1" dirty="0"/>
              <a:t>public </a:t>
            </a:r>
            <a:r>
              <a:rPr lang="en-US" sz="1100" dirty="0" smtClean="0"/>
              <a:t>CBase_Main </a:t>
            </a:r>
            <a:r>
              <a:rPr lang="en-US" sz="1100" dirty="0"/>
              <a:t>{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b="1" dirty="0" smtClean="0"/>
              <a:t>public</a:t>
            </a:r>
            <a:r>
              <a:rPr lang="en-US" sz="1100" dirty="0"/>
              <a:t>: </a:t>
            </a:r>
          </a:p>
          <a:p>
            <a:pPr marL="0" indent="0">
              <a:buNone/>
            </a:pPr>
            <a:r>
              <a:rPr lang="en-US" sz="1100" dirty="0" smtClean="0"/>
              <a:t>   Main</a:t>
            </a:r>
            <a:r>
              <a:rPr lang="en-US" sz="1100" dirty="0"/>
              <a:t>(CkArgMsg∗ msg) { </a:t>
            </a:r>
            <a:r>
              <a:rPr lang="en-US" sz="1100" dirty="0" smtClean="0"/>
              <a:t>CProxy_Elem</a:t>
            </a:r>
            <a:r>
              <a:rPr lang="en-US" sz="1100" dirty="0"/>
              <a:t>::ckNew(thisProxy, numElements); }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</a:t>
            </a:r>
            <a:r>
              <a:rPr lang="en-US" sz="1100" b="1" dirty="0" smtClean="0"/>
              <a:t>void </a:t>
            </a:r>
            <a:r>
              <a:rPr lang="en-US" sz="1100" dirty="0"/>
              <a:t>done(</a:t>
            </a:r>
            <a:r>
              <a:rPr lang="en-US" sz="1100" b="1" dirty="0"/>
              <a:t>int </a:t>
            </a:r>
            <a:r>
              <a:rPr lang="en-US" sz="1100" dirty="0"/>
              <a:t>value) {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      CkAssert(value == numElements ∗ (numElements – 1) / 2); </a:t>
            </a:r>
          </a:p>
          <a:p>
            <a:pPr marL="0" indent="0">
              <a:buNone/>
            </a:pPr>
            <a:r>
              <a:rPr lang="en-US" sz="1100" dirty="0" smtClean="0"/>
              <a:t>      CkPrintf</a:t>
            </a:r>
            <a:r>
              <a:rPr lang="en-US" sz="1100" dirty="0"/>
              <a:t>(”value: %d\n”, value);</a:t>
            </a:r>
            <a:br>
              <a:rPr lang="en-US" sz="1100" dirty="0"/>
            </a:br>
            <a:r>
              <a:rPr lang="en-US" sz="1100" dirty="0" smtClean="0"/>
              <a:t>      CkExit</a:t>
            </a:r>
            <a:r>
              <a:rPr lang="en-US" sz="1100" dirty="0"/>
              <a:t>();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   }</a:t>
            </a:r>
          </a:p>
          <a:p>
            <a:pPr marL="0" indent="0">
              <a:buNone/>
            </a:pPr>
            <a:r>
              <a:rPr lang="en-US" sz="1100" dirty="0" smtClean="0"/>
              <a:t>};</a:t>
            </a:r>
            <a:br>
              <a:rPr lang="en-US" sz="1100" dirty="0" smtClean="0"/>
            </a:br>
            <a:r>
              <a:rPr lang="en-US" sz="1100" dirty="0" smtClean="0"/>
              <a:t> </a:t>
            </a:r>
            <a:endParaRPr lang="en-US" sz="1100" dirty="0"/>
          </a:p>
          <a:p>
            <a:pPr marL="0" indent="0">
              <a:buNone/>
            </a:pPr>
            <a:r>
              <a:rPr lang="en-US" sz="1100" b="1" dirty="0"/>
              <a:t>class </a:t>
            </a:r>
            <a:r>
              <a:rPr lang="en-US" sz="1100" dirty="0"/>
              <a:t>Elem : </a:t>
            </a:r>
            <a:r>
              <a:rPr lang="en-US" sz="1100" b="1" dirty="0"/>
              <a:t>public </a:t>
            </a:r>
            <a:r>
              <a:rPr lang="en-US" sz="1100" dirty="0" err="1" smtClean="0"/>
              <a:t>CBase_Elem</a:t>
            </a:r>
            <a:r>
              <a:rPr lang="en-US" sz="1100" dirty="0" smtClean="0"/>
              <a:t> </a:t>
            </a:r>
            <a:r>
              <a:rPr lang="en-US" sz="1100" dirty="0"/>
              <a:t>{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b="1" dirty="0" smtClean="0"/>
              <a:t>public</a:t>
            </a:r>
            <a:r>
              <a:rPr lang="en-US" sz="1100" dirty="0"/>
              <a:t>: </a:t>
            </a:r>
          </a:p>
          <a:p>
            <a:pPr marL="0" indent="0">
              <a:buNone/>
            </a:pPr>
            <a:r>
              <a:rPr lang="en-US" sz="1100" dirty="0" smtClean="0"/>
              <a:t>   Elem(CProxy_Main </a:t>
            </a:r>
            <a:r>
              <a:rPr lang="en-US" sz="1100" dirty="0"/>
              <a:t>mProxy) </a:t>
            </a:r>
            <a:r>
              <a:rPr lang="en-US" sz="1100" dirty="0" smtClean="0"/>
              <a:t>{</a:t>
            </a:r>
            <a:br>
              <a:rPr lang="en-US" sz="1100" dirty="0" smtClean="0"/>
            </a:br>
            <a:r>
              <a:rPr lang="en-US" sz="1100" dirty="0" smtClean="0"/>
              <a:t>      </a:t>
            </a:r>
            <a:r>
              <a:rPr lang="en-US" sz="1100" b="1" dirty="0" smtClean="0"/>
              <a:t>int </a:t>
            </a:r>
            <a:r>
              <a:rPr lang="en-US" sz="1100" dirty="0"/>
              <a:t>val = thisIndex;</a:t>
            </a:r>
            <a:br>
              <a:rPr lang="en-US" sz="1100" dirty="0"/>
            </a:br>
            <a:r>
              <a:rPr lang="en-US" sz="1100" dirty="0" smtClean="0"/>
              <a:t>      CkCallback </a:t>
            </a:r>
            <a:r>
              <a:rPr lang="en-US" sz="1100" dirty="0"/>
              <a:t>cb(CkReductionTarget(Main, done), mProxy);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contribute</a:t>
            </a:r>
            <a:r>
              <a:rPr lang="en-US" sz="1100" dirty="0"/>
              <a:t>(sizeof(int), &amp;val, CkReduction::</a:t>
            </a:r>
            <a:r>
              <a:rPr lang="en-US" sz="1100" dirty="0" smtClean="0"/>
              <a:t>sum_int</a:t>
            </a:r>
            <a:r>
              <a:rPr lang="en-US" sz="1100" dirty="0"/>
              <a:t>, cb);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   } </a:t>
            </a:r>
          </a:p>
          <a:p>
            <a:pPr marL="0" indent="0">
              <a:buNone/>
            </a:pPr>
            <a:r>
              <a:rPr lang="en-US" sz="1100" dirty="0" smtClean="0"/>
              <a:t>   Elem</a:t>
            </a:r>
            <a:r>
              <a:rPr lang="en-US" sz="1100" dirty="0"/>
              <a:t>(CkMigrateMessage∗) { }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}</a:t>
            </a:r>
            <a:r>
              <a:rPr lang="en-US" sz="1100" dirty="0"/>
              <a:t>; </a:t>
            </a:r>
            <a:br>
              <a:rPr lang="en-US" sz="1100" dirty="0"/>
            </a:br>
            <a:endParaRPr lang="en-US" sz="1100" dirty="0"/>
          </a:p>
          <a:p>
            <a:pPr marL="0" indent="0">
              <a:buNone/>
            </a:pPr>
            <a:r>
              <a:rPr lang="en-US" sz="1100" b="1" dirty="0"/>
              <a:t>#include </a:t>
            </a:r>
            <a:r>
              <a:rPr lang="en-US" sz="1100" dirty="0"/>
              <a:t>”reduction.def.h”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261865" y="5695530"/>
            <a:ext cx="8615359" cy="2786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261865" y="5974187"/>
            <a:ext cx="8615359" cy="47304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value: 1176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Program </a:t>
            </a:r>
            <a:r>
              <a:rPr lang="en-US" dirty="0"/>
              <a:t>finished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28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</a:t>
            </a:r>
            <a:r>
              <a:rPr lang="en-US" dirty="0" smtClean="0"/>
              <a:t>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</a:t>
            </a:r>
            <a:r>
              <a:rPr lang="en-US" dirty="0" smtClean="0"/>
              <a:t>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1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Programming Models: What is Charm++?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Charm++ is a generalized approach to writing parallel programs</a:t>
            </a:r>
          </a:p>
          <a:p>
            <a:pPr lvl="1"/>
            <a:r>
              <a:rPr lang="en-US" dirty="0" smtClean="0"/>
              <a:t>An alternative to the likes of MPI, UPC, GA etc.</a:t>
            </a:r>
          </a:p>
          <a:p>
            <a:pPr lvl="1"/>
            <a:r>
              <a:rPr lang="en-US" dirty="0" smtClean="0"/>
              <a:t>But not to sequential languages such as C, C++, and Fortran</a:t>
            </a:r>
          </a:p>
          <a:p>
            <a:endParaRPr lang="en-US" dirty="0" smtClean="0"/>
          </a:p>
          <a:p>
            <a:r>
              <a:rPr lang="en-US" dirty="0"/>
              <a:t>Charm++ builds upon a proven approach: objects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Identify the entities being simulated (say atoms, routers, humans)</a:t>
            </a:r>
          </a:p>
          <a:p>
            <a:r>
              <a:rPr lang="en-US" dirty="0"/>
              <a:t>Define the computational tasks being performed </a:t>
            </a:r>
            <a:r>
              <a:rPr lang="en-US" dirty="0" smtClean="0"/>
              <a:t>(e.g. force </a:t>
            </a:r>
            <a:r>
              <a:rPr lang="en-US" dirty="0"/>
              <a:t>computation)</a:t>
            </a:r>
          </a:p>
          <a:p>
            <a:r>
              <a:rPr lang="en-US" dirty="0"/>
              <a:t>Create C++ classes to encapsulate them</a:t>
            </a:r>
          </a:p>
          <a:p>
            <a:r>
              <a:rPr lang="en-US" dirty="0"/>
              <a:t>Use member functions to interact</a:t>
            </a:r>
          </a:p>
          <a:p>
            <a:endParaRPr lang="en-US" dirty="0"/>
          </a:p>
          <a:p>
            <a:r>
              <a:rPr lang="en-US" dirty="0"/>
              <a:t>What about processors? Do you </a:t>
            </a:r>
            <a:r>
              <a:rPr lang="en-US" dirty="0">
                <a:solidFill>
                  <a:srgbClr val="FF0000"/>
                </a:solidFill>
              </a:rPr>
              <a:t>really</a:t>
            </a:r>
            <a:r>
              <a:rPr lang="en-US" dirty="0"/>
              <a:t> want to worry about them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82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Parallelism with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recursively creates </a:t>
            </a:r>
            <a:r>
              <a:rPr lang="en-US" i="1" dirty="0"/>
              <a:t>n</a:t>
            </a:r>
            <a:r>
              <a:rPr lang="en-US" dirty="0"/>
              <a:t> objects that divide the problem into </a:t>
            </a:r>
            <a:r>
              <a:rPr lang="en-US" dirty="0" err="1"/>
              <a:t>subproblems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</a:t>
            </a:r>
            <a:r>
              <a:rPr lang="en-US" i="1" dirty="0"/>
              <a:t>t</a:t>
            </a:r>
            <a:r>
              <a:rPr lang="en-US" dirty="0"/>
              <a:t> then waits for all </a:t>
            </a:r>
            <a:r>
              <a:rPr lang="en-US" i="1" dirty="0"/>
              <a:t>n</a:t>
            </a:r>
            <a:r>
              <a:rPr lang="en-US" dirty="0"/>
              <a:t> objects to finish and then may ‘combine’ the responses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some point the recursion stops (at the bottom of the tree), and some sequential kernel is executed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the result is propagated upward in the tree recursively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err="1"/>
              <a:t>fibonacci</a:t>
            </a:r>
            <a:r>
              <a:rPr lang="en-US" dirty="0"/>
              <a:t>, quick sort, . . 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49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>
                <a:latin typeface="+mn-lt"/>
                <a:cs typeface="Lucida Console"/>
              </a:rPr>
              <a:t> </a:t>
            </a:r>
            <a:r>
              <a:rPr lang="en-US" dirty="0"/>
              <a:t>object is a task that performs one of two actions: </a:t>
            </a:r>
          </a:p>
          <a:p>
            <a:pPr lvl="1"/>
            <a:r>
              <a:rPr lang="en-US" dirty="0" smtClean="0"/>
              <a:t>Creates </a:t>
            </a:r>
            <a:r>
              <a:rPr lang="en-US" dirty="0"/>
              <a:t>two new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/>
              <a:t> objects to compute </a:t>
            </a:r>
            <a:r>
              <a:rPr lang="en-US" i="1" dirty="0" smtClean="0"/>
              <a:t>fib</a:t>
            </a:r>
            <a:r>
              <a:rPr lang="en-US" i="1" dirty="0"/>
              <a:t>(</a:t>
            </a:r>
            <a:r>
              <a:rPr lang="en-US" i="1" dirty="0" smtClean="0"/>
              <a:t>n – 1) </a:t>
            </a:r>
            <a:r>
              <a:rPr lang="en-US" dirty="0"/>
              <a:t>and </a:t>
            </a:r>
            <a:r>
              <a:rPr lang="en-US" i="1" dirty="0" smtClean="0"/>
              <a:t>fib</a:t>
            </a:r>
            <a:r>
              <a:rPr lang="en-US" i="1" dirty="0"/>
              <a:t>(</a:t>
            </a:r>
            <a:r>
              <a:rPr lang="en-US" i="1" dirty="0" smtClean="0"/>
              <a:t>n – 2) </a:t>
            </a:r>
            <a:r>
              <a:rPr lang="en-US" dirty="0"/>
              <a:t>and then waits for the response, adding up the two responses when they arrive </a:t>
            </a:r>
          </a:p>
          <a:p>
            <a:pPr lvl="2"/>
            <a:r>
              <a:rPr lang="en-US" dirty="0" smtClean="0"/>
              <a:t>After </a:t>
            </a:r>
            <a:r>
              <a:rPr lang="en-US" dirty="0"/>
              <a:t>both arrive, sends a response message with the result to the parent object </a:t>
            </a:r>
          </a:p>
          <a:p>
            <a:pPr lvl="2"/>
            <a:r>
              <a:rPr lang="en-US" dirty="0" smtClean="0"/>
              <a:t>Or </a:t>
            </a:r>
            <a:r>
              <a:rPr lang="en-US" dirty="0"/>
              <a:t>prints the value and exits if it is the </a:t>
            </a:r>
            <a:r>
              <a:rPr lang="en-US" dirty="0" smtClean="0"/>
              <a:t>root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i="1" dirty="0"/>
              <a:t>n</a:t>
            </a:r>
            <a:r>
              <a:rPr lang="en-US" dirty="0"/>
              <a:t> = 1 </a:t>
            </a:r>
            <a:r>
              <a:rPr lang="en-US" dirty="0" smtClean="0"/>
              <a:t>or </a:t>
            </a:r>
            <a:r>
              <a:rPr lang="en-US" i="1" dirty="0"/>
              <a:t>n</a:t>
            </a:r>
            <a:r>
              <a:rPr lang="en-US" dirty="0"/>
              <a:t> = 0 (passed down from the parent) it sends a response </a:t>
            </a:r>
            <a:r>
              <a:rPr lang="en-US" dirty="0" smtClean="0"/>
              <a:t>message </a:t>
            </a:r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back to the parent object </a:t>
            </a:r>
            <a:endParaRPr lang="en-US" dirty="0">
              <a:effectLst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61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Execution</a:t>
            </a:r>
            <a:endParaRPr lang="en-US" dirty="0"/>
          </a:p>
        </p:txBody>
      </p:sp>
      <p:pic>
        <p:nvPicPr>
          <p:cNvPr id="7" name="Content Placeholder 6" descr="tree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5" b="-2115"/>
          <a:stretch>
            <a:fillRect/>
          </a:stretch>
        </p:blipFill>
        <p:spPr>
          <a:xfrm>
            <a:off x="0" y="678666"/>
            <a:ext cx="9151974" cy="582237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8" name="Picture 7" descr="tre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1"/>
            <a:ext cx="9144000" cy="5581227"/>
          </a:xfrm>
          <a:prstGeom prst="rect">
            <a:avLst/>
          </a:prstGeom>
        </p:spPr>
      </p:pic>
      <p:pic>
        <p:nvPicPr>
          <p:cNvPr id="9" name="Picture 8" descr="tre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0" name="Picture 9" descr="tree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1" name="Picture 10" descr="tree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2" name="Picture 11" descr="tree6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4" name="Picture 13" descr="tree7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1889"/>
            <a:ext cx="9144001" cy="5581227"/>
          </a:xfrm>
          <a:prstGeom prst="rect">
            <a:avLst/>
          </a:prstGeom>
        </p:spPr>
      </p:pic>
      <p:pic>
        <p:nvPicPr>
          <p:cNvPr id="15" name="Picture 14" descr="tree8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6" name="Picture 15" descr="tree9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7" name="Picture 16" descr="tree10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7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00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Overdecomposing</a:t>
            </a:r>
            <a:r>
              <a:rPr lang="en-US" sz="3600" dirty="0" smtClean="0"/>
              <a:t> Your Application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07588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Object-based Over-decomposition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programmer decompose computation into objects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units, data-units, composites</a:t>
            </a:r>
          </a:p>
          <a:p>
            <a:r>
              <a:rPr lang="en-US" dirty="0"/>
              <a:t>Let an intelligent runtime system assign objects to processors</a:t>
            </a:r>
          </a:p>
          <a:p>
            <a:pPr lvl="1"/>
            <a:r>
              <a:rPr lang="en-US" dirty="0" smtClean="0"/>
              <a:t>RTS </a:t>
            </a:r>
            <a:r>
              <a:rPr lang="en-US" dirty="0"/>
              <a:t>can change this assignment (mapping) during execution</a:t>
            </a:r>
          </a:p>
          <a:p>
            <a:pPr lvl="1"/>
            <a:r>
              <a:rPr lang="en-US" dirty="0" smtClean="0"/>
              <a:t>Locality </a:t>
            </a:r>
            <a:r>
              <a:rPr lang="en-US" dirty="0"/>
              <a:t>of data references is a critical attribute for performance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parallel object can access only its own data</a:t>
            </a:r>
          </a:p>
          <a:p>
            <a:pPr lvl="1"/>
            <a:r>
              <a:rPr lang="en-US" dirty="0" smtClean="0"/>
              <a:t>Asynchronous </a:t>
            </a:r>
            <a:r>
              <a:rPr lang="en-US" dirty="0"/>
              <a:t>method invocation for accessing other objects data </a:t>
            </a:r>
            <a:endParaRPr lang="en-US" dirty="0" smtClean="0"/>
          </a:p>
          <a:p>
            <a:pPr lvl="1"/>
            <a:r>
              <a:rPr lang="en-US" dirty="0" smtClean="0"/>
              <a:t>RTS </a:t>
            </a:r>
            <a:r>
              <a:rPr lang="en-US" dirty="0"/>
              <a:t>can schedule work whose dependencies have been satisfied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13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Amdahls</a:t>
            </a:r>
            <a:r>
              <a:rPr lang="en-US" dirty="0"/>
              <a:t> Law and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“law”: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program has </a:t>
            </a:r>
            <a:r>
              <a:rPr lang="en-US" i="1" dirty="0"/>
              <a:t>K%</a:t>
            </a:r>
            <a:r>
              <a:rPr lang="en-US" dirty="0"/>
              <a:t> sequential section, then speedup is limited </a:t>
            </a:r>
            <a:r>
              <a:rPr lang="en-US" dirty="0" smtClean="0"/>
              <a:t>to     .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rest of the program is parallelized completely </a:t>
            </a:r>
            <a:endParaRPr lang="en-US" dirty="0" smtClean="0"/>
          </a:p>
          <a:p>
            <a:r>
              <a:rPr lang="en-US" dirty="0" err="1" smtClean="0"/>
              <a:t>Grainsize</a:t>
            </a:r>
            <a:r>
              <a:rPr lang="en-US" dirty="0" smtClean="0"/>
              <a:t>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any individual piece of work is </a:t>
            </a:r>
            <a:r>
              <a:rPr lang="en-US" i="1" dirty="0"/>
              <a:t>&gt; K </a:t>
            </a:r>
            <a:r>
              <a:rPr lang="en-US" dirty="0"/>
              <a:t>time units, and the sequential program takes </a:t>
            </a:r>
            <a:r>
              <a:rPr lang="en-US" i="1" dirty="0"/>
              <a:t>T</a:t>
            </a:r>
            <a:r>
              <a:rPr lang="en-US" i="1" baseline="-25000" dirty="0"/>
              <a:t>seq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Speedup </a:t>
            </a:r>
            <a:r>
              <a:rPr lang="en-US" dirty="0"/>
              <a:t>is limited </a:t>
            </a:r>
            <a:r>
              <a:rPr lang="en-US" dirty="0" smtClean="0"/>
              <a:t>to</a:t>
            </a:r>
            <a:endParaRPr lang="en-US" dirty="0"/>
          </a:p>
          <a:p>
            <a:r>
              <a:rPr lang="en-US" dirty="0"/>
              <a:t>So:</a:t>
            </a:r>
          </a:p>
          <a:p>
            <a:pPr lvl="1"/>
            <a:r>
              <a:rPr lang="en-US" dirty="0" smtClean="0"/>
              <a:t>Examine </a:t>
            </a:r>
            <a:r>
              <a:rPr lang="en-US" dirty="0"/>
              <a:t>performance data via histograms to find the sizes of </a:t>
            </a:r>
            <a:r>
              <a:rPr lang="en-US" dirty="0" err="1"/>
              <a:t>remappable</a:t>
            </a:r>
            <a:r>
              <a:rPr lang="en-US" dirty="0"/>
              <a:t> work units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 are too big, change the decomposition method to make smaller units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794187"/>
              </p:ext>
            </p:extLst>
          </p:nvPr>
        </p:nvGraphicFramePr>
        <p:xfrm>
          <a:off x="7570439" y="2023916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3" imgW="292100" imgH="393700" progId="Equation.3">
                  <p:embed/>
                </p:oleObj>
              </mc:Choice>
              <mc:Fallback>
                <p:oleObj name="Equation" r:id="rId3" imgW="29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70439" y="2023916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1649125"/>
              </p:ext>
            </p:extLst>
          </p:nvPr>
        </p:nvGraphicFramePr>
        <p:xfrm>
          <a:off x="3114907" y="3822932"/>
          <a:ext cx="35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5" imgW="355600" imgH="393700" progId="Equation.3">
                  <p:embed/>
                </p:oleObj>
              </mc:Choice>
              <mc:Fallback>
                <p:oleObj name="Equation" r:id="rId5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14907" y="3822932"/>
                        <a:ext cx="35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5312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Overdecomposition</a:t>
            </a:r>
            <a:r>
              <a:rPr lang="en-US" dirty="0" smtClean="0"/>
              <a:t> and </a:t>
            </a:r>
            <a:r>
              <a:rPr lang="en-US" dirty="0" err="1" smtClean="0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misconception: </a:t>
            </a:r>
            <a:r>
              <a:rPr lang="en-US" dirty="0" err="1"/>
              <a:t>overdecomposition</a:t>
            </a:r>
            <a:r>
              <a:rPr lang="en-US" dirty="0"/>
              <a:t> must be expensive</a:t>
            </a:r>
          </a:p>
          <a:p>
            <a:r>
              <a:rPr lang="en-US" dirty="0"/>
              <a:t>(working) Definition: the amount of computation per potentially parallel event (task creation, </a:t>
            </a:r>
            <a:r>
              <a:rPr lang="en-US" dirty="0" err="1"/>
              <a:t>enqueue</a:t>
            </a:r>
            <a:r>
              <a:rPr lang="en-US" dirty="0"/>
              <a:t>/</a:t>
            </a:r>
            <a:r>
              <a:rPr lang="en-US" dirty="0" err="1"/>
              <a:t>dequeue</a:t>
            </a:r>
            <a:r>
              <a:rPr lang="en-US" dirty="0"/>
              <a:t>, messaging, locking, etc.)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10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What is the ideal </a:t>
            </a:r>
            <a:r>
              <a:rPr lang="en-US" dirty="0" err="1" smtClean="0"/>
              <a:t>grainsize</a:t>
            </a:r>
            <a:r>
              <a:rPr lang="en-US" dirty="0" smtClean="0"/>
              <a:t>?</a:t>
            </a:r>
          </a:p>
          <a:p>
            <a:r>
              <a:rPr lang="en-US" dirty="0" smtClean="0"/>
              <a:t>Should it depend on the number of processors?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011366"/>
              </p:ext>
            </p:extLst>
          </p:nvPr>
        </p:nvGraphicFramePr>
        <p:xfrm>
          <a:off x="3794125" y="2152650"/>
          <a:ext cx="1555750" cy="86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Equation" r:id="rId3" imgW="825500" imgH="457200" progId="Equation.3">
                  <p:embed/>
                </p:oleObj>
              </mc:Choice>
              <mc:Fallback>
                <p:oleObj name="Equation" r:id="rId3" imgW="825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25" y="2152650"/>
                        <a:ext cx="1555750" cy="86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577308"/>
              </p:ext>
            </p:extLst>
          </p:nvPr>
        </p:nvGraphicFramePr>
        <p:xfrm>
          <a:off x="3746500" y="3014296"/>
          <a:ext cx="1657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Equation" r:id="rId5" imgW="1028700" imgH="457200" progId="Equation.3">
                  <p:embed/>
                </p:oleObj>
              </mc:Choice>
              <mc:Fallback>
                <p:oleObj name="Equation" r:id="rId5" imgW="102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6500" y="3014296"/>
                        <a:ext cx="1657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227211"/>
              </p:ext>
            </p:extLst>
          </p:nvPr>
        </p:nvGraphicFramePr>
        <p:xfrm>
          <a:off x="3429000" y="3592146"/>
          <a:ext cx="2538589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Equation" r:id="rId7" imgW="1422400" imgH="914400" progId="Equation.3">
                  <p:embed/>
                </p:oleObj>
              </mc:Choice>
              <mc:Fallback>
                <p:oleObj name="Equation" r:id="rId7" imgW="14224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9000" y="3592146"/>
                        <a:ext cx="2538589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70050" y="5226647"/>
            <a:ext cx="5873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v</a:t>
            </a:r>
            <a:r>
              <a:rPr lang="en-US" sz="2400" dirty="0" smtClean="0"/>
              <a:t>: overhead per message,</a:t>
            </a:r>
          </a:p>
          <a:p>
            <a:pPr algn="ctr"/>
            <a:r>
              <a:rPr lang="en-US" sz="2400" i="1" dirty="0" err="1" smtClean="0"/>
              <a:t>T</a:t>
            </a:r>
            <a:r>
              <a:rPr lang="en-US" sz="2400" i="1" baseline="-25000" dirty="0" err="1" smtClean="0"/>
              <a:t>p</a:t>
            </a:r>
            <a:r>
              <a:rPr lang="en-US" sz="2400" dirty="0" smtClean="0"/>
              <a:t>: </a:t>
            </a:r>
            <a:r>
              <a:rPr lang="en-US" sz="2400" i="1" dirty="0" smtClean="0"/>
              <a:t>p </a:t>
            </a:r>
            <a:r>
              <a:rPr lang="en-US" sz="2400" dirty="0" smtClean="0"/>
              <a:t>processor completion time</a:t>
            </a:r>
          </a:p>
          <a:p>
            <a:pPr algn="ctr"/>
            <a:r>
              <a:rPr lang="en-US" sz="2400" i="1" dirty="0" smtClean="0"/>
              <a:t>g</a:t>
            </a:r>
            <a:r>
              <a:rPr lang="en-US" sz="2400" dirty="0" smtClean="0"/>
              <a:t>: </a:t>
            </a:r>
            <a:r>
              <a:rPr lang="en-US" sz="2400" dirty="0" err="1" smtClean="0"/>
              <a:t>grainsize</a:t>
            </a:r>
            <a:r>
              <a:rPr lang="en-US" sz="2400" dirty="0" smtClean="0"/>
              <a:t> (computation per message)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5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Scalability</a:t>
            </a:r>
            <a:endParaRPr lang="en-US" dirty="0"/>
          </a:p>
        </p:txBody>
      </p:sp>
      <p:pic>
        <p:nvPicPr>
          <p:cNvPr id="7" name="Content Placeholder 6" descr="grai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08" r="-6808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18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Jacobi3D</a:t>
            </a:r>
          </a:p>
        </p:txBody>
      </p:sp>
      <p:pic>
        <p:nvPicPr>
          <p:cNvPr id="7" name="Content Placeholder 6" descr="jacobi-grainsize-halfmemor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0" r="-5350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56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865" y="935846"/>
            <a:ext cx="8615360" cy="212511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1865" y="5224377"/>
            <a:ext cx="861536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61865" y="3076489"/>
            <a:ext cx="8615360" cy="1986590"/>
          </a:xfrm>
        </p:spPr>
        <p:txBody>
          <a:bodyPr>
            <a:normAutofit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Stencil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678666"/>
            <a:ext cx="8615360" cy="518773"/>
          </a:xfrm>
        </p:spPr>
        <p:txBody>
          <a:bodyPr/>
          <a:lstStyle/>
          <a:p>
            <a:r>
              <a:rPr lang="en-US" dirty="0"/>
              <a:t>Blue Waters (JYC</a:t>
            </a:r>
            <a:r>
              <a:rPr lang="en-US" dirty="0" smtClean="0"/>
              <a:t>), </a:t>
            </a:r>
            <a:r>
              <a:rPr lang="en-US" dirty="0"/>
              <a:t>2 nodes, 32 cores each</a:t>
            </a:r>
          </a:p>
        </p:txBody>
      </p:sp>
      <p:pic>
        <p:nvPicPr>
          <p:cNvPr id="10" name="Content Placeholder 9" descr="jacobi-grainsize.pdf"/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29" r="-17329"/>
          <a:stretch/>
        </p:blipFill>
        <p:spPr>
          <a:xfrm>
            <a:off x="261865" y="1197439"/>
            <a:ext cx="8615360" cy="4462751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261865" y="5660191"/>
            <a:ext cx="8615360" cy="846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Typically, having tens of </a:t>
            </a:r>
            <a:r>
              <a:rPr lang="en-US" dirty="0" err="1"/>
              <a:t>chares</a:t>
            </a:r>
            <a:r>
              <a:rPr lang="en-US" dirty="0"/>
              <a:t> per code is adequate (although reasoning should be based on computation per message)</a:t>
            </a:r>
          </a:p>
        </p:txBody>
      </p:sp>
    </p:spTree>
    <p:extLst>
      <p:ext uri="{BB962C8B-B14F-4D97-AF65-F5344CB8AC3E}">
        <p14:creationId xmlns:p14="http://schemas.microsoft.com/office/powerpoint/2010/main" val="229451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Grainsize</a:t>
            </a:r>
            <a:r>
              <a:rPr lang="en-US" dirty="0"/>
              <a:t> and Load Balancing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0770" y="1394619"/>
            <a:ext cx="4114800" cy="639762"/>
          </a:xfrm>
        </p:spPr>
        <p:txBody>
          <a:bodyPr/>
          <a:lstStyle/>
          <a:p>
            <a:r>
              <a:rPr lang="en-US" dirty="0"/>
              <a:t>How Much Balance Is Possible?</a:t>
            </a:r>
          </a:p>
        </p:txBody>
      </p:sp>
      <p:pic>
        <p:nvPicPr>
          <p:cNvPr id="10" name="Content Placeholder 9" descr="grainSiz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5" b="-8025"/>
          <a:stretch>
            <a:fillRect/>
          </a:stretch>
        </p:blipFill>
        <p:spPr>
          <a:xfrm>
            <a:off x="261864" y="1714500"/>
            <a:ext cx="5172987" cy="46751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4851" y="1714500"/>
            <a:ext cx="3442374" cy="4675188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en-US" dirty="0" smtClean="0"/>
              <a:t>Solution:</a:t>
            </a:r>
          </a:p>
          <a:p>
            <a:pPr marL="0" indent="0">
              <a:buNone/>
            </a:pPr>
            <a:r>
              <a:rPr lang="en-US" dirty="0" smtClean="0"/>
              <a:t>Split </a:t>
            </a:r>
            <a:r>
              <a:rPr lang="en-US" dirty="0"/>
              <a:t>compute objects that may have too much work, using a heuristic based on number of interacting atoms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94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Grainsize</a:t>
            </a:r>
            <a:r>
              <a:rPr lang="en-US" dirty="0"/>
              <a:t> For Extreme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1143000"/>
            <a:ext cx="8615360" cy="1718006"/>
          </a:xfrm>
        </p:spPr>
        <p:txBody>
          <a:bodyPr/>
          <a:lstStyle/>
          <a:p>
            <a:r>
              <a:rPr lang="en-US" dirty="0"/>
              <a:t>Strong Scaling is limited by expressed parallelism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iteration time limited by lengthiest computation </a:t>
            </a:r>
            <a:endParaRPr lang="en-US" dirty="0" smtClean="0"/>
          </a:p>
          <a:p>
            <a:pPr lvl="2"/>
            <a:r>
              <a:rPr lang="en-US" dirty="0" smtClean="0"/>
              <a:t>Largest </a:t>
            </a:r>
            <a:r>
              <a:rPr lang="en-US" dirty="0"/>
              <a:t>grains set lower bound</a:t>
            </a:r>
          </a:p>
          <a:p>
            <a:r>
              <a:rPr lang="en-US" dirty="0"/>
              <a:t>1-away generalized to k-away provides fine granularity control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8" name="Picture 7" descr="1away2a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" y="3002469"/>
            <a:ext cx="8889628" cy="32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82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NAMD: 2-AwayX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6" name="Picture 5" descr="2awayDiagramPlusHis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808706"/>
            <a:ext cx="9125712" cy="56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55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Rules of thumb for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as small as possible, as long as it amortizes the overhead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specifically, ensure:</a:t>
            </a:r>
          </a:p>
          <a:p>
            <a:pPr lvl="1"/>
            <a:r>
              <a:rPr lang="en-US" i="1" dirty="0" smtClean="0"/>
              <a:t>Average </a:t>
            </a:r>
            <a:r>
              <a:rPr lang="en-US" dirty="0" err="1"/>
              <a:t>grainsize</a:t>
            </a:r>
            <a:r>
              <a:rPr lang="en-US" dirty="0"/>
              <a:t> is greater than </a:t>
            </a:r>
            <a:r>
              <a:rPr lang="en-US" i="1" dirty="0" err="1"/>
              <a:t>kv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10v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single grain should be allowed to be too large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dirty="0" smtClean="0"/>
              <a:t>    , </a:t>
            </a:r>
            <a:r>
              <a:rPr lang="en-US" dirty="0"/>
              <a:t>but actually we can express it as: p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i="1" dirty="0" err="1"/>
              <a:t>kmv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100v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Important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be at close to optimal </a:t>
            </a:r>
            <a:r>
              <a:rPr lang="en-US" dirty="0" err="1"/>
              <a:t>grainsize</a:t>
            </a:r>
            <a:r>
              <a:rPr lang="en-US" dirty="0"/>
              <a:t> without having to think about </a:t>
            </a:r>
            <a:r>
              <a:rPr lang="en-US" i="1" dirty="0"/>
              <a:t>p</a:t>
            </a:r>
            <a:r>
              <a:rPr lang="en-US" dirty="0"/>
              <a:t>, the number of processors</a:t>
            </a:r>
            <a:endParaRPr lang="en-US" i="1" dirty="0"/>
          </a:p>
          <a:p>
            <a:r>
              <a:rPr lang="en-US" i="1" dirty="0" err="1"/>
              <a:t>kv</a:t>
            </a:r>
            <a:r>
              <a:rPr lang="en-US" i="1" dirty="0"/>
              <a:t> &lt; g &lt; </a:t>
            </a:r>
            <a:r>
              <a:rPr lang="en-US" i="1" dirty="0" err="1"/>
              <a:t>mkv</a:t>
            </a:r>
            <a:r>
              <a:rPr lang="en-US" i="1" dirty="0"/>
              <a:t> (10v &lt; g &lt; 100v)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030846"/>
              </p:ext>
            </p:extLst>
          </p:nvPr>
        </p:nvGraphicFramePr>
        <p:xfrm>
          <a:off x="3047225" y="3326752"/>
          <a:ext cx="16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3" imgW="165100" imgH="431800" progId="Equation.3">
                  <p:embed/>
                </p:oleObj>
              </mc:Choice>
              <mc:Fallback>
                <p:oleObj name="Equation" r:id="rId3" imgW="165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7225" y="3326752"/>
                        <a:ext cx="165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7319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Grain size for Fibonacci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95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a sequential threshold in the computational tree</a:t>
            </a:r>
          </a:p>
          <a:p>
            <a:pPr lvl="1"/>
            <a:r>
              <a:rPr lang="en-US" dirty="0" smtClean="0"/>
              <a:t>Past </a:t>
            </a:r>
            <a:r>
              <a:rPr lang="en-US" dirty="0"/>
              <a:t>this threshold (i.e. when n &lt; threshold), instead of constructing two new </a:t>
            </a:r>
            <a:r>
              <a:rPr lang="en-US" dirty="0" err="1"/>
              <a:t>chares</a:t>
            </a:r>
            <a:r>
              <a:rPr lang="en-US" dirty="0"/>
              <a:t>, compute the </a:t>
            </a:r>
            <a:r>
              <a:rPr lang="en-US" dirty="0" err="1"/>
              <a:t>fibonacci</a:t>
            </a:r>
            <a:r>
              <a:rPr lang="en-US" dirty="0"/>
              <a:t> sequentially</a:t>
            </a:r>
          </a:p>
        </p:txBody>
      </p:sp>
      <p:pic>
        <p:nvPicPr>
          <p:cNvPr id="10" name="Content Placeholder 9" descr="tree-threshold.pdf"/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92" r="-21992"/>
          <a:stretch/>
        </p:blipFill>
        <p:spPr>
          <a:xfrm>
            <a:off x="261865" y="1864376"/>
            <a:ext cx="8615360" cy="3093783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261865" y="4958159"/>
            <a:ext cx="8615360" cy="1542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grainsize</a:t>
            </a:r>
            <a:r>
              <a:rPr lang="en-US" dirty="0"/>
              <a:t> limit at 4 (which is too small, but good for illustration)</a:t>
            </a:r>
          </a:p>
          <a:p>
            <a:r>
              <a:rPr lang="en-US" dirty="0"/>
              <a:t>The internal nodes of the tree do very little work, but</a:t>
            </a:r>
          </a:p>
          <a:p>
            <a:r>
              <a:rPr lang="en-US" dirty="0"/>
              <a:t>The coarser grains now amortize the cost of the fine-grained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09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</a:t>
            </a:r>
            <a:r>
              <a:rPr lang="en-US" dirty="0" smtClean="0"/>
              <a:t>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</a:t>
            </a:r>
            <a:r>
              <a:rPr lang="en-US" dirty="0" smtClean="0"/>
              <a:t>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44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0634" y="2839594"/>
            <a:ext cx="6606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Object Serialization Using PUP: The Pack/</a:t>
            </a:r>
            <a:r>
              <a:rPr lang="en-US" sz="3600" dirty="0" err="1"/>
              <a:t>UnPack</a:t>
            </a:r>
            <a:r>
              <a:rPr lang="en-US" sz="3600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461732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PUP Process</a:t>
            </a:r>
          </a:p>
        </p:txBody>
      </p:sp>
      <p:pic>
        <p:nvPicPr>
          <p:cNvPr id="7" name="Content Placeholder 6" descr="PUPProc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41" r="-17241"/>
          <a:stretch>
            <a:fillRect/>
          </a:stretch>
        </p:blipFill>
        <p:spPr>
          <a:xfrm>
            <a:off x="0" y="741858"/>
            <a:ext cx="9144000" cy="575372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95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PUP Usage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866" y="3652844"/>
            <a:ext cx="4114800" cy="2738812"/>
          </a:xfrm>
        </p:spPr>
        <p:txBody>
          <a:bodyPr anchor="t" anchorCtr="0"/>
          <a:lstStyle/>
          <a:p>
            <a:r>
              <a:rPr lang="en-US" dirty="0"/>
              <a:t>Migration out:</a:t>
            </a:r>
          </a:p>
          <a:p>
            <a:pPr lvl="1"/>
            <a:r>
              <a:rPr lang="en-US" dirty="0" smtClean="0"/>
              <a:t>ckAboutToMigrate</a:t>
            </a:r>
          </a:p>
          <a:p>
            <a:pPr lvl="1"/>
            <a:r>
              <a:rPr lang="en-US" dirty="0" smtClean="0"/>
              <a:t>Sizing</a:t>
            </a:r>
            <a:endParaRPr lang="en-US" dirty="0"/>
          </a:p>
          <a:p>
            <a:pPr lvl="1"/>
            <a:r>
              <a:rPr lang="en-US" dirty="0" smtClean="0"/>
              <a:t>Packing</a:t>
            </a:r>
            <a:endParaRPr lang="en-US" dirty="0"/>
          </a:p>
          <a:p>
            <a:pPr lvl="1"/>
            <a:r>
              <a:rPr lang="en-US" dirty="0" smtClean="0"/>
              <a:t>Destructor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7525" y="3652844"/>
            <a:ext cx="3949700" cy="2738812"/>
          </a:xfrm>
        </p:spPr>
        <p:txBody>
          <a:bodyPr anchor="t" anchorCtr="0"/>
          <a:lstStyle/>
          <a:p>
            <a:r>
              <a:rPr lang="en-US" dirty="0"/>
              <a:t>Migration in:</a:t>
            </a:r>
          </a:p>
          <a:p>
            <a:pPr lvl="1"/>
            <a:r>
              <a:rPr lang="en-US" dirty="0" smtClean="0"/>
              <a:t>Migration </a:t>
            </a:r>
            <a:r>
              <a:rPr lang="en-US" dirty="0"/>
              <a:t>constructor </a:t>
            </a:r>
            <a:endParaRPr lang="en-US" dirty="0" smtClean="0"/>
          </a:p>
          <a:p>
            <a:pPr lvl="1"/>
            <a:r>
              <a:rPr lang="en-US" dirty="0" smtClean="0"/>
              <a:t>UnPacking</a:t>
            </a:r>
            <a:endParaRPr lang="en-US" dirty="0"/>
          </a:p>
          <a:p>
            <a:pPr lvl="1"/>
            <a:r>
              <a:rPr lang="en-US" dirty="0" err="1" smtClean="0"/>
              <a:t>ckJustMigrated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8" name="Picture 7" descr="PUPU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021"/>
            <a:ext cx="9144000" cy="24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5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rm-pptx_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charm-pptx_theme.thmx</Template>
  <TotalTime>15712</TotalTime>
  <Words>15250</Words>
  <Application>Microsoft Macintosh PowerPoint</Application>
  <PresentationFormat>On-screen Show (4:3)</PresentationFormat>
  <Paragraphs>2452</Paragraphs>
  <Slides>210</Slides>
  <Notes>7</Notes>
  <HiddenSlides>2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210</vt:i4>
      </vt:variant>
    </vt:vector>
  </HeadingPairs>
  <TitlesOfParts>
    <vt:vector size="213" baseType="lpstr">
      <vt:lpstr>charm-pptx_theme</vt:lpstr>
      <vt:lpstr>Equation</vt:lpstr>
      <vt:lpstr>Microsoft Equation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Programming Models: What is Charm++?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Overdecomposition</vt:lpstr>
      <vt:lpstr>Migratability</vt:lpstr>
      <vt:lpstr>The Execution Model</vt:lpstr>
      <vt:lpstr>The Execution Model</vt:lpstr>
      <vt:lpstr>PowerPoint Presentation</vt:lpstr>
      <vt:lpstr>PowerPoint Presentation</vt:lpstr>
      <vt:lpstr>PowerPoint Presentation</vt:lpstr>
      <vt:lpstr>Empowering the RTS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Stencil Computation</vt:lpstr>
      <vt:lpstr>Example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Benefits of Charm++: Summary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Declaring a Chare Array </vt:lpstr>
      <vt:lpstr>Constructing a Chare Array</vt:lpstr>
      <vt:lpstr>thisIndex</vt:lpstr>
      <vt:lpstr>Chare Array: Hello Example</vt:lpstr>
      <vt:lpstr>Chare Array: Hello Example</vt:lpstr>
      <vt:lpstr>Hello World Array Projections Timeline View</vt:lpstr>
      <vt:lpstr>Collections of Objects: Runtime Service</vt:lpstr>
      <vt:lpstr>Collections of Objects: Runtime Service</vt:lpstr>
      <vt:lpstr>Collective Communication Operations</vt:lpstr>
      <vt:lpstr>Broadcast</vt:lpstr>
      <vt:lpstr>Reduction</vt:lpstr>
      <vt:lpstr>Reduction: Example</vt:lpstr>
      <vt:lpstr>Reduction: Example</vt:lpstr>
      <vt:lpstr>Outline</vt:lpstr>
      <vt:lpstr>Task Parallelism with Objects</vt:lpstr>
      <vt:lpstr>Fibonacci Example</vt:lpstr>
      <vt:lpstr>Fibonacci Execution</vt:lpstr>
      <vt:lpstr>PowerPoint Presentation</vt:lpstr>
      <vt:lpstr>Object-based Over-decomposition</vt:lpstr>
      <vt:lpstr>Amdahls Law and Grainsize</vt:lpstr>
      <vt:lpstr>Overdecomposition and Grainsize</vt:lpstr>
      <vt:lpstr>Grainsize and Overhead</vt:lpstr>
      <vt:lpstr>Grainsize and Scalability</vt:lpstr>
      <vt:lpstr>Grainsize Study for Jacobi3D</vt:lpstr>
      <vt:lpstr>Grainsize Study for Stencil Computation</vt:lpstr>
      <vt:lpstr>Grainsize and Load Balancing</vt:lpstr>
      <vt:lpstr>Grainsize For Extreme Scaling</vt:lpstr>
      <vt:lpstr>NAMD: 2-AwayX Example</vt:lpstr>
      <vt:lpstr>Rules of thumb for grainsize</vt:lpstr>
      <vt:lpstr>Grain size for Fibonacci Example</vt:lpstr>
      <vt:lpstr>Outline</vt:lpstr>
      <vt:lpstr>PowerPoint Presentation</vt:lpstr>
      <vt:lpstr>The PUP Process</vt:lpstr>
      <vt:lpstr>PUP Usage Sequence</vt:lpstr>
      <vt:lpstr>Writing a PUP routine</vt:lpstr>
      <vt:lpstr>Writing a PUP routine</vt:lpstr>
      <vt:lpstr>PUP: Concerns</vt:lpstr>
      <vt:lpstr>Fault Tolerance in Charm++/AMPI</vt:lpstr>
      <vt:lpstr>Checkpointing to the file system : Split Execution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  <vt:lpstr>NAMD</vt:lpstr>
      <vt:lpstr>Molecular Dynamics in NAMD</vt:lpstr>
      <vt:lpstr>Spatial Decomposition Via Charm</vt:lpstr>
      <vt:lpstr>Object Based Parallelization for MD Force Decomposition + Spatial Decomposition</vt:lpstr>
      <vt:lpstr>NAMD Parallelization Using Charm++</vt:lpstr>
      <vt:lpstr>NAMD Projections</vt:lpstr>
      <vt:lpstr>DHFR Performance on Titan</vt:lpstr>
      <vt:lpstr>Apoa1 Performance on BG/P BG/Q</vt:lpstr>
      <vt:lpstr>ChaNGa: Parallel Gravity</vt:lpstr>
      <vt:lpstr>ChaNGa: Control Flow</vt:lpstr>
      <vt:lpstr>OpenAtom: MD with quantum effects</vt:lpstr>
      <vt:lpstr>OpenAtom: Decomposition and Computation Flow</vt:lpstr>
      <vt:lpstr>Outline</vt:lpstr>
      <vt:lpstr>Performance Analysis Using Projections</vt:lpstr>
      <vt:lpstr>Using Projections</vt:lpstr>
      <vt:lpstr>Problem Identification</vt:lpstr>
      <vt:lpstr>Using Projections</vt:lpstr>
      <vt:lpstr>Time Profile</vt:lpstr>
      <vt:lpstr>Extrema Tool for Least Idle Processors</vt:lpstr>
      <vt:lpstr>Time Lines with Message Back Tracing</vt:lpstr>
      <vt:lpstr>Communication over Time for all Processors</vt:lpstr>
      <vt:lpstr>Outline</vt:lpstr>
      <vt:lpstr>Automatic Dynamic Load Balancing</vt:lpstr>
      <vt:lpstr>Typical Load Balancing Steps</vt:lpstr>
      <vt:lpstr>Code to Use Load Balancing</vt:lpstr>
      <vt:lpstr>Using the Load Balancer</vt:lpstr>
      <vt:lpstr>Example: Stencil</vt:lpstr>
      <vt:lpstr>Performance</vt:lpstr>
      <vt:lpstr>How to Diagnose Load Imbalance</vt:lpstr>
      <vt:lpstr>Golden Rule of Load Balancing</vt:lpstr>
      <vt:lpstr>Dynamic Load Balancing Scenarios</vt:lpstr>
      <vt:lpstr>Load Balancing Strategies</vt:lpstr>
      <vt:lpstr>Example Case: Particles</vt:lpstr>
      <vt:lpstr>Periodic Load Balancing</vt:lpstr>
      <vt:lpstr>Object Partitioning Strategies</vt:lpstr>
      <vt:lpstr>Object Partitioning Strategies 2</vt:lpstr>
      <vt:lpstr>Crack Propagation</vt:lpstr>
      <vt:lpstr>Load Balancing Crack Propagation</vt:lpstr>
      <vt:lpstr>Distributed Load balancing</vt:lpstr>
      <vt:lpstr>Load Balancing on Large Machines</vt:lpstr>
      <vt:lpstr>Hierarchical Load Balancers</vt:lpstr>
      <vt:lpstr>Our Hybrid Scheme</vt:lpstr>
      <vt:lpstr>MetaBalancer - When and how to load balance?</vt:lpstr>
      <vt:lpstr>Metabalancer Utilization Graph for Fractography</vt:lpstr>
      <vt:lpstr>Outline</vt:lpstr>
      <vt:lpstr>Adaptive MPI</vt:lpstr>
      <vt:lpstr>Charm++ - MPI Interoperability</vt:lpstr>
      <vt:lpstr>Interoperability Modes</vt:lpstr>
      <vt:lpstr>Example Code Flow</vt:lpstr>
      <vt:lpstr>Enabling Interoperability</vt:lpstr>
      <vt:lpstr>Outline</vt:lpstr>
      <vt:lpstr>Debugging Parallel Applications</vt:lpstr>
      <vt:lpstr>Overview of CharmDebug</vt:lpstr>
      <vt:lpstr>CharmDebug</vt:lpstr>
      <vt:lpstr>Getting CharmDebug</vt:lpstr>
      <vt:lpstr>Compiling Your Applications for use with CharmDebug</vt:lpstr>
      <vt:lpstr>Launching in Debug Mode</vt:lpstr>
      <vt:lpstr>Outline</vt:lpstr>
      <vt:lpstr>Quiesence Detection</vt:lpstr>
      <vt:lpstr>Shared Memory Optimizations</vt:lpstr>
      <vt:lpstr>Controlling Placement</vt:lpstr>
      <vt:lpstr>Messages</vt:lpstr>
      <vt:lpstr>Groups</vt:lpstr>
      <vt:lpstr>Node Groups</vt:lpstr>
      <vt:lpstr>Customizing Entry Method Attributes</vt:lpstr>
      <vt:lpstr>Customizing Entry Methods</vt:lpstr>
      <vt:lpstr>Sections</vt:lpstr>
      <vt:lpstr>sync methods</vt:lpstr>
      <vt:lpstr>Threaded methods</vt:lpstr>
      <vt:lpstr>Customized Load Balancers</vt:lpstr>
      <vt:lpstr>Conclusion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Nikhil Jain</cp:lastModifiedBy>
  <cp:revision>321</cp:revision>
  <dcterms:created xsi:type="dcterms:W3CDTF">2014-08-04T16:19:24Z</dcterms:created>
  <dcterms:modified xsi:type="dcterms:W3CDTF">2014-09-11T03:00:14Z</dcterms:modified>
</cp:coreProperties>
</file>